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6"/>
  </p:notesMasterIdLst>
  <p:handoutMasterIdLst>
    <p:handoutMasterId r:id="rId7"/>
  </p:handoutMasterIdLst>
  <p:sldIdLst>
    <p:sldId id="324" r:id="rId2"/>
    <p:sldId id="325" r:id="rId3"/>
    <p:sldId id="326" r:id="rId4"/>
    <p:sldId id="323" r:id="rId5"/>
  </p:sldIdLst>
  <p:sldSz cx="9144000" cy="6858000" type="screen4x3"/>
  <p:notesSz cx="6797675" cy="99266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14456" autoAdjust="0"/>
    <p:restoredTop sz="94660"/>
  </p:normalViewPr>
  <p:slideViewPr>
    <p:cSldViewPr>
      <p:cViewPr>
        <p:scale>
          <a:sx n="100" d="100"/>
          <a:sy n="100" d="100"/>
        </p:scale>
        <p:origin x="-1188" y="-2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86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>
                <a:latin typeface="Tahoma" charset="0"/>
              </a:defRPr>
            </a:lvl1pPr>
          </a:lstStyle>
          <a:p>
            <a:pPr>
              <a:defRPr/>
            </a:pPr>
            <a:fld id="{245662F8-D73D-4A20-A183-4CC7EE08648A}" type="datetimeFigureOut">
              <a:rPr lang="en-US"/>
              <a:pPr>
                <a:defRPr/>
              </a:pPr>
              <a:t>11/14/2014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6332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6332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C5B88B8-271C-497C-9C31-B767E7CD46E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435202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153"/>
            <a:ext cx="5438140" cy="446698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584"/>
            <a:ext cx="2945659" cy="49633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28584"/>
            <a:ext cx="2945659" cy="49633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fld id="{32BC3E71-F4D0-453E-AD8A-619EA6792A0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9964951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1422400"/>
            <a:ext cx="9147175" cy="5435600"/>
            <a:chOff x="0" y="896"/>
            <a:chExt cx="5762" cy="3424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>
              <a:off x="20" y="896"/>
              <a:ext cx="5742" cy="3424"/>
              <a:chOff x="20" y="896"/>
              <a:chExt cx="5742" cy="3424"/>
            </a:xfrm>
          </p:grpSpPr>
          <p:sp>
            <p:nvSpPr>
              <p:cNvPr id="142" name="Freeform 4"/>
              <p:cNvSpPr>
                <a:spLocks/>
              </p:cNvSpPr>
              <p:nvPr userDrawn="1"/>
            </p:nvSpPr>
            <p:spPr bwMode="hidden">
              <a:xfrm>
                <a:off x="1399" y="1116"/>
                <a:ext cx="2815" cy="2110"/>
              </a:xfrm>
              <a:custGeom>
                <a:avLst/>
                <a:gdLst>
                  <a:gd name="T0" fmla="*/ 950 w 2815"/>
                  <a:gd name="T1" fmla="*/ 85 h 2110"/>
                  <a:gd name="T2" fmla="*/ 628 w 2815"/>
                  <a:gd name="T3" fmla="*/ 438 h 2110"/>
                  <a:gd name="T4" fmla="*/ 66 w 2815"/>
                  <a:gd name="T5" fmla="*/ 471 h 2110"/>
                  <a:gd name="T6" fmla="*/ 0 w 2815"/>
                  <a:gd name="T7" fmla="*/ 627 h 2110"/>
                  <a:gd name="T8" fmla="*/ 372 w 2815"/>
                  <a:gd name="T9" fmla="*/ 1026 h 2110"/>
                  <a:gd name="T10" fmla="*/ 611 w 2815"/>
                  <a:gd name="T11" fmla="*/ 902 h 2110"/>
                  <a:gd name="T12" fmla="*/ 992 w 2815"/>
                  <a:gd name="T13" fmla="*/ 1085 h 2110"/>
                  <a:gd name="T14" fmla="*/ 1116 w 2815"/>
                  <a:gd name="T15" fmla="*/ 1339 h 2110"/>
                  <a:gd name="T16" fmla="*/ 1083 w 2815"/>
                  <a:gd name="T17" fmla="*/ 1450 h 2110"/>
                  <a:gd name="T18" fmla="*/ 1124 w 2815"/>
                  <a:gd name="T19" fmla="*/ 1659 h 2110"/>
                  <a:gd name="T20" fmla="*/ 1149 w 2815"/>
                  <a:gd name="T21" fmla="*/ 1999 h 2110"/>
                  <a:gd name="T22" fmla="*/ 1463 w 2815"/>
                  <a:gd name="T23" fmla="*/ 2110 h 2110"/>
                  <a:gd name="T24" fmla="*/ 1686 w 2815"/>
                  <a:gd name="T25" fmla="*/ 2025 h 2110"/>
                  <a:gd name="T26" fmla="*/ 1603 w 2815"/>
                  <a:gd name="T27" fmla="*/ 1777 h 2110"/>
                  <a:gd name="T28" fmla="*/ 1991 w 2815"/>
                  <a:gd name="T29" fmla="*/ 1555 h 2110"/>
                  <a:gd name="T30" fmla="*/ 2281 w 2815"/>
                  <a:gd name="T31" fmla="*/ 1542 h 2110"/>
                  <a:gd name="T32" fmla="*/ 2446 w 2815"/>
                  <a:gd name="T33" fmla="*/ 1359 h 2110"/>
                  <a:gd name="T34" fmla="*/ 2361 w 2815"/>
                  <a:gd name="T35" fmla="*/ 1001 h 2110"/>
                  <a:gd name="T36" fmla="*/ 2606 w 2815"/>
                  <a:gd name="T37" fmla="*/ 893 h 2110"/>
                  <a:gd name="T38" fmla="*/ 2815 w 2815"/>
                  <a:gd name="T39" fmla="*/ 454 h 2110"/>
                  <a:gd name="T40" fmla="*/ 2518 w 2815"/>
                  <a:gd name="T41" fmla="*/ 0 h 2110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2815" h="2110">
                    <a:moveTo>
                      <a:pt x="950" y="85"/>
                    </a:moveTo>
                    <a:lnTo>
                      <a:pt x="628" y="438"/>
                    </a:lnTo>
                    <a:lnTo>
                      <a:pt x="66" y="471"/>
                    </a:lnTo>
                    <a:lnTo>
                      <a:pt x="0" y="627"/>
                    </a:lnTo>
                    <a:lnTo>
                      <a:pt x="372" y="1026"/>
                    </a:lnTo>
                    <a:lnTo>
                      <a:pt x="611" y="902"/>
                    </a:lnTo>
                    <a:lnTo>
                      <a:pt x="992" y="1085"/>
                    </a:lnTo>
                    <a:lnTo>
                      <a:pt x="1116" y="1339"/>
                    </a:lnTo>
                    <a:lnTo>
                      <a:pt x="1083" y="1450"/>
                    </a:lnTo>
                    <a:lnTo>
                      <a:pt x="1124" y="1659"/>
                    </a:lnTo>
                    <a:lnTo>
                      <a:pt x="1149" y="1999"/>
                    </a:lnTo>
                    <a:lnTo>
                      <a:pt x="1463" y="2110"/>
                    </a:lnTo>
                    <a:lnTo>
                      <a:pt x="1686" y="2025"/>
                    </a:lnTo>
                    <a:lnTo>
                      <a:pt x="1603" y="1777"/>
                    </a:lnTo>
                    <a:lnTo>
                      <a:pt x="1991" y="1555"/>
                    </a:lnTo>
                    <a:lnTo>
                      <a:pt x="2281" y="1542"/>
                    </a:lnTo>
                    <a:lnTo>
                      <a:pt x="2446" y="1359"/>
                    </a:lnTo>
                    <a:lnTo>
                      <a:pt x="2361" y="1001"/>
                    </a:lnTo>
                    <a:lnTo>
                      <a:pt x="2606" y="893"/>
                    </a:lnTo>
                    <a:lnTo>
                      <a:pt x="2815" y="454"/>
                    </a:lnTo>
                    <a:lnTo>
                      <a:pt x="2518" y="0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" name="Freeform 5"/>
              <p:cNvSpPr>
                <a:spLocks/>
              </p:cNvSpPr>
              <p:nvPr userDrawn="1"/>
            </p:nvSpPr>
            <p:spPr bwMode="hidden">
              <a:xfrm>
                <a:off x="672" y="1116"/>
                <a:ext cx="3966" cy="2366"/>
              </a:xfrm>
              <a:custGeom>
                <a:avLst/>
                <a:gdLst>
                  <a:gd name="T0" fmla="*/ 1423 w 3966"/>
                  <a:gd name="T1" fmla="*/ 65 h 2366"/>
                  <a:gd name="T2" fmla="*/ 1148 w 3966"/>
                  <a:gd name="T3" fmla="*/ 262 h 2366"/>
                  <a:gd name="T4" fmla="*/ 934 w 3966"/>
                  <a:gd name="T5" fmla="*/ 216 h 2366"/>
                  <a:gd name="T6" fmla="*/ 529 w 3966"/>
                  <a:gd name="T7" fmla="*/ 314 h 2366"/>
                  <a:gd name="T8" fmla="*/ 174 w 3966"/>
                  <a:gd name="T9" fmla="*/ 327 h 2366"/>
                  <a:gd name="T10" fmla="*/ 0 w 3966"/>
                  <a:gd name="T11" fmla="*/ 628 h 2366"/>
                  <a:gd name="T12" fmla="*/ 91 w 3966"/>
                  <a:gd name="T13" fmla="*/ 726 h 2366"/>
                  <a:gd name="T14" fmla="*/ 231 w 3966"/>
                  <a:gd name="T15" fmla="*/ 654 h 2366"/>
                  <a:gd name="T16" fmla="*/ 430 w 3966"/>
                  <a:gd name="T17" fmla="*/ 687 h 2366"/>
                  <a:gd name="T18" fmla="*/ 504 w 3966"/>
                  <a:gd name="T19" fmla="*/ 850 h 2366"/>
                  <a:gd name="T20" fmla="*/ 347 w 3966"/>
                  <a:gd name="T21" fmla="*/ 1020 h 2366"/>
                  <a:gd name="T22" fmla="*/ 529 w 3966"/>
                  <a:gd name="T23" fmla="*/ 1144 h 2366"/>
                  <a:gd name="T24" fmla="*/ 727 w 3966"/>
                  <a:gd name="T25" fmla="*/ 1105 h 2366"/>
                  <a:gd name="T26" fmla="*/ 901 w 3966"/>
                  <a:gd name="T27" fmla="*/ 1216 h 2366"/>
                  <a:gd name="T28" fmla="*/ 1256 w 3966"/>
                  <a:gd name="T29" fmla="*/ 1229 h 2366"/>
                  <a:gd name="T30" fmla="*/ 1611 w 3966"/>
                  <a:gd name="T31" fmla="*/ 1425 h 2366"/>
                  <a:gd name="T32" fmla="*/ 1694 w 3966"/>
                  <a:gd name="T33" fmla="*/ 1673 h 2366"/>
                  <a:gd name="T34" fmla="*/ 1619 w 3966"/>
                  <a:gd name="T35" fmla="*/ 2118 h 2366"/>
                  <a:gd name="T36" fmla="*/ 1694 w 3966"/>
                  <a:gd name="T37" fmla="*/ 2268 h 2366"/>
                  <a:gd name="T38" fmla="*/ 2132 w 3966"/>
                  <a:gd name="T39" fmla="*/ 2242 h 2366"/>
                  <a:gd name="T40" fmla="*/ 2289 w 3966"/>
                  <a:gd name="T41" fmla="*/ 2366 h 2366"/>
                  <a:gd name="T42" fmla="*/ 2594 w 3966"/>
                  <a:gd name="T43" fmla="*/ 2046 h 2366"/>
                  <a:gd name="T44" fmla="*/ 2537 w 3966"/>
                  <a:gd name="T45" fmla="*/ 1817 h 2366"/>
                  <a:gd name="T46" fmla="*/ 2818 w 3966"/>
                  <a:gd name="T47" fmla="*/ 1673 h 2366"/>
                  <a:gd name="T48" fmla="*/ 3016 w 3966"/>
                  <a:gd name="T49" fmla="*/ 1719 h 2366"/>
                  <a:gd name="T50" fmla="*/ 3280 w 3966"/>
                  <a:gd name="T51" fmla="*/ 1615 h 2366"/>
                  <a:gd name="T52" fmla="*/ 3405 w 3966"/>
                  <a:gd name="T53" fmla="*/ 1174 h 2366"/>
                  <a:gd name="T54" fmla="*/ 3643 w 3966"/>
                  <a:gd name="T55" fmla="*/ 922 h 2366"/>
                  <a:gd name="T56" fmla="*/ 3966 w 3966"/>
                  <a:gd name="T57" fmla="*/ 896 h 2366"/>
                  <a:gd name="T58" fmla="*/ 3908 w 3966"/>
                  <a:gd name="T59" fmla="*/ 733 h 2366"/>
                  <a:gd name="T60" fmla="*/ 3669 w 3966"/>
                  <a:gd name="T61" fmla="*/ 563 h 2366"/>
                  <a:gd name="T62" fmla="*/ 3817 w 3966"/>
                  <a:gd name="T63" fmla="*/ 210 h 2366"/>
                  <a:gd name="T64" fmla="*/ 3590 w 3966"/>
                  <a:gd name="T65" fmla="*/ 0 h 236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3966" h="2366">
                    <a:moveTo>
                      <a:pt x="1423" y="65"/>
                    </a:moveTo>
                    <a:lnTo>
                      <a:pt x="1148" y="262"/>
                    </a:lnTo>
                    <a:lnTo>
                      <a:pt x="934" y="216"/>
                    </a:lnTo>
                    <a:lnTo>
                      <a:pt x="529" y="314"/>
                    </a:lnTo>
                    <a:lnTo>
                      <a:pt x="174" y="327"/>
                    </a:lnTo>
                    <a:lnTo>
                      <a:pt x="0" y="628"/>
                    </a:lnTo>
                    <a:lnTo>
                      <a:pt x="91" y="726"/>
                    </a:lnTo>
                    <a:lnTo>
                      <a:pt x="231" y="654"/>
                    </a:lnTo>
                    <a:lnTo>
                      <a:pt x="430" y="687"/>
                    </a:lnTo>
                    <a:lnTo>
                      <a:pt x="504" y="850"/>
                    </a:lnTo>
                    <a:lnTo>
                      <a:pt x="347" y="1020"/>
                    </a:lnTo>
                    <a:lnTo>
                      <a:pt x="529" y="1144"/>
                    </a:lnTo>
                    <a:lnTo>
                      <a:pt x="727" y="1105"/>
                    </a:lnTo>
                    <a:lnTo>
                      <a:pt x="901" y="1216"/>
                    </a:lnTo>
                    <a:lnTo>
                      <a:pt x="1256" y="1229"/>
                    </a:lnTo>
                    <a:lnTo>
                      <a:pt x="1611" y="1425"/>
                    </a:lnTo>
                    <a:lnTo>
                      <a:pt x="1694" y="1673"/>
                    </a:lnTo>
                    <a:lnTo>
                      <a:pt x="1619" y="2118"/>
                    </a:lnTo>
                    <a:lnTo>
                      <a:pt x="1694" y="2268"/>
                    </a:lnTo>
                    <a:lnTo>
                      <a:pt x="2132" y="2242"/>
                    </a:lnTo>
                    <a:lnTo>
                      <a:pt x="2289" y="2366"/>
                    </a:lnTo>
                    <a:lnTo>
                      <a:pt x="2594" y="2046"/>
                    </a:lnTo>
                    <a:lnTo>
                      <a:pt x="2537" y="1817"/>
                    </a:lnTo>
                    <a:lnTo>
                      <a:pt x="2818" y="1673"/>
                    </a:lnTo>
                    <a:lnTo>
                      <a:pt x="3016" y="1719"/>
                    </a:lnTo>
                    <a:lnTo>
                      <a:pt x="3280" y="1615"/>
                    </a:lnTo>
                    <a:lnTo>
                      <a:pt x="3405" y="1174"/>
                    </a:lnTo>
                    <a:lnTo>
                      <a:pt x="3643" y="922"/>
                    </a:lnTo>
                    <a:lnTo>
                      <a:pt x="3966" y="896"/>
                    </a:lnTo>
                    <a:lnTo>
                      <a:pt x="3908" y="733"/>
                    </a:lnTo>
                    <a:lnTo>
                      <a:pt x="3669" y="563"/>
                    </a:lnTo>
                    <a:lnTo>
                      <a:pt x="3817" y="210"/>
                    </a:lnTo>
                    <a:lnTo>
                      <a:pt x="3590" y="0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" name="Freeform 6"/>
              <p:cNvSpPr>
                <a:spLocks/>
              </p:cNvSpPr>
              <p:nvPr userDrawn="1"/>
            </p:nvSpPr>
            <p:spPr bwMode="hidden">
              <a:xfrm>
                <a:off x="20" y="1069"/>
                <a:ext cx="5732" cy="3107"/>
              </a:xfrm>
              <a:custGeom>
                <a:avLst/>
                <a:gdLst>
                  <a:gd name="T0" fmla="*/ 81 w 5732"/>
                  <a:gd name="T1" fmla="*/ 0 h 3107"/>
                  <a:gd name="T2" fmla="*/ 133 w 5732"/>
                  <a:gd name="T3" fmla="*/ 328 h 3107"/>
                  <a:gd name="T4" fmla="*/ 0 w 5732"/>
                  <a:gd name="T5" fmla="*/ 666 h 3107"/>
                  <a:gd name="T6" fmla="*/ 83 w 5732"/>
                  <a:gd name="T7" fmla="*/ 1221 h 3107"/>
                  <a:gd name="T8" fmla="*/ 413 w 5732"/>
                  <a:gd name="T9" fmla="*/ 1515 h 3107"/>
                  <a:gd name="T10" fmla="*/ 881 w 5732"/>
                  <a:gd name="T11" fmla="*/ 1700 h 3107"/>
                  <a:gd name="T12" fmla="*/ 1440 w 5732"/>
                  <a:gd name="T13" fmla="*/ 1651 h 3107"/>
                  <a:gd name="T14" fmla="*/ 1755 w 5732"/>
                  <a:gd name="T15" fmla="*/ 1940 h 3107"/>
                  <a:gd name="T16" fmla="*/ 1653 w 5732"/>
                  <a:gd name="T17" fmla="*/ 2126 h 3107"/>
                  <a:gd name="T18" fmla="*/ 1136 w 5732"/>
                  <a:gd name="T19" fmla="*/ 2142 h 3107"/>
                  <a:gd name="T20" fmla="*/ 911 w 5732"/>
                  <a:gd name="T21" fmla="*/ 2021 h 3107"/>
                  <a:gd name="T22" fmla="*/ 739 w 5732"/>
                  <a:gd name="T23" fmla="*/ 2142 h 3107"/>
                  <a:gd name="T24" fmla="*/ 954 w 5732"/>
                  <a:gd name="T25" fmla="*/ 2524 h 3107"/>
                  <a:gd name="T26" fmla="*/ 973 w 5732"/>
                  <a:gd name="T27" fmla="*/ 2905 h 3107"/>
                  <a:gd name="T28" fmla="*/ 1511 w 5732"/>
                  <a:gd name="T29" fmla="*/ 3107 h 3107"/>
                  <a:gd name="T30" fmla="*/ 1644 w 5732"/>
                  <a:gd name="T31" fmla="*/ 2922 h 3107"/>
                  <a:gd name="T32" fmla="*/ 2077 w 5732"/>
                  <a:gd name="T33" fmla="*/ 2797 h 3107"/>
                  <a:gd name="T34" fmla="*/ 2610 w 5732"/>
                  <a:gd name="T35" fmla="*/ 2962 h 3107"/>
                  <a:gd name="T36" fmla="*/ 3222 w 5732"/>
                  <a:gd name="T37" fmla="*/ 2812 h 3107"/>
                  <a:gd name="T38" fmla="*/ 3443 w 5732"/>
                  <a:gd name="T39" fmla="*/ 2922 h 3107"/>
                  <a:gd name="T40" fmla="*/ 3861 w 5732"/>
                  <a:gd name="T41" fmla="*/ 2648 h 3107"/>
                  <a:gd name="T42" fmla="*/ 4125 w 5732"/>
                  <a:gd name="T43" fmla="*/ 2311 h 3107"/>
                  <a:gd name="T44" fmla="*/ 4369 w 5732"/>
                  <a:gd name="T45" fmla="*/ 2318 h 3107"/>
                  <a:gd name="T46" fmla="*/ 4554 w 5732"/>
                  <a:gd name="T47" fmla="*/ 2445 h 3107"/>
                  <a:gd name="T48" fmla="*/ 5015 w 5732"/>
                  <a:gd name="T49" fmla="*/ 2142 h 3107"/>
                  <a:gd name="T50" fmla="*/ 5404 w 5732"/>
                  <a:gd name="T51" fmla="*/ 2185 h 3107"/>
                  <a:gd name="T52" fmla="*/ 5732 w 5732"/>
                  <a:gd name="T53" fmla="*/ 2069 h 3107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0" t="0" r="r" b="b"/>
                <a:pathLst>
                  <a:path w="5732" h="3107">
                    <a:moveTo>
                      <a:pt x="81" y="0"/>
                    </a:moveTo>
                    <a:lnTo>
                      <a:pt x="133" y="328"/>
                    </a:lnTo>
                    <a:lnTo>
                      <a:pt x="0" y="666"/>
                    </a:lnTo>
                    <a:lnTo>
                      <a:pt x="83" y="1221"/>
                    </a:lnTo>
                    <a:lnTo>
                      <a:pt x="413" y="1515"/>
                    </a:lnTo>
                    <a:lnTo>
                      <a:pt x="881" y="1700"/>
                    </a:lnTo>
                    <a:lnTo>
                      <a:pt x="1440" y="1651"/>
                    </a:lnTo>
                    <a:lnTo>
                      <a:pt x="1755" y="1940"/>
                    </a:lnTo>
                    <a:lnTo>
                      <a:pt x="1653" y="2126"/>
                    </a:lnTo>
                    <a:lnTo>
                      <a:pt x="1136" y="2142"/>
                    </a:lnTo>
                    <a:lnTo>
                      <a:pt x="911" y="2021"/>
                    </a:lnTo>
                    <a:lnTo>
                      <a:pt x="739" y="2142"/>
                    </a:lnTo>
                    <a:lnTo>
                      <a:pt x="954" y="2524"/>
                    </a:lnTo>
                    <a:lnTo>
                      <a:pt x="973" y="2905"/>
                    </a:lnTo>
                    <a:lnTo>
                      <a:pt x="1511" y="3107"/>
                    </a:lnTo>
                    <a:lnTo>
                      <a:pt x="1644" y="2922"/>
                    </a:lnTo>
                    <a:lnTo>
                      <a:pt x="2077" y="2797"/>
                    </a:lnTo>
                    <a:lnTo>
                      <a:pt x="2610" y="2962"/>
                    </a:lnTo>
                    <a:lnTo>
                      <a:pt x="3222" y="2812"/>
                    </a:lnTo>
                    <a:lnTo>
                      <a:pt x="3443" y="2922"/>
                    </a:lnTo>
                    <a:lnTo>
                      <a:pt x="3861" y="2648"/>
                    </a:lnTo>
                    <a:lnTo>
                      <a:pt x="4125" y="2311"/>
                    </a:lnTo>
                    <a:lnTo>
                      <a:pt x="4369" y="2318"/>
                    </a:lnTo>
                    <a:lnTo>
                      <a:pt x="4554" y="2445"/>
                    </a:lnTo>
                    <a:lnTo>
                      <a:pt x="5015" y="2142"/>
                    </a:lnTo>
                    <a:lnTo>
                      <a:pt x="5404" y="2185"/>
                    </a:lnTo>
                    <a:lnTo>
                      <a:pt x="5732" y="206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5" name="Freeform 7"/>
              <p:cNvSpPr>
                <a:spLocks/>
              </p:cNvSpPr>
              <p:nvPr userDrawn="1"/>
            </p:nvSpPr>
            <p:spPr bwMode="hidden">
              <a:xfrm>
                <a:off x="242" y="1145"/>
                <a:ext cx="5512" cy="2760"/>
              </a:xfrm>
              <a:custGeom>
                <a:avLst/>
                <a:gdLst>
                  <a:gd name="T0" fmla="*/ 240 w 5512"/>
                  <a:gd name="T1" fmla="*/ 0 h 2760"/>
                  <a:gd name="T2" fmla="*/ 0 w 5512"/>
                  <a:gd name="T3" fmla="*/ 336 h 2760"/>
                  <a:gd name="T4" fmla="*/ 82 w 5512"/>
                  <a:gd name="T5" fmla="*/ 821 h 2760"/>
                  <a:gd name="T6" fmla="*/ 243 w 5512"/>
                  <a:gd name="T7" fmla="*/ 873 h 2760"/>
                  <a:gd name="T8" fmla="*/ 473 w 5512"/>
                  <a:gd name="T9" fmla="*/ 1087 h 2760"/>
                  <a:gd name="T10" fmla="*/ 557 w 5512"/>
                  <a:gd name="T11" fmla="*/ 1441 h 2760"/>
                  <a:gd name="T12" fmla="*/ 839 w 5512"/>
                  <a:gd name="T13" fmla="*/ 1499 h 2760"/>
                  <a:gd name="T14" fmla="*/ 1258 w 5512"/>
                  <a:gd name="T15" fmla="*/ 1349 h 2760"/>
                  <a:gd name="T16" fmla="*/ 1307 w 5512"/>
                  <a:gd name="T17" fmla="*/ 1493 h 2760"/>
                  <a:gd name="T18" fmla="*/ 1621 w 5512"/>
                  <a:gd name="T19" fmla="*/ 1513 h 2760"/>
                  <a:gd name="T20" fmla="*/ 1862 w 5512"/>
                  <a:gd name="T21" fmla="*/ 1865 h 2760"/>
                  <a:gd name="T22" fmla="*/ 1668 w 5512"/>
                  <a:gd name="T23" fmla="*/ 2166 h 2760"/>
                  <a:gd name="T24" fmla="*/ 1308 w 5512"/>
                  <a:gd name="T25" fmla="*/ 2217 h 2760"/>
                  <a:gd name="T26" fmla="*/ 992 w 5512"/>
                  <a:gd name="T27" fmla="*/ 2172 h 2760"/>
                  <a:gd name="T28" fmla="*/ 903 w 5512"/>
                  <a:gd name="T29" fmla="*/ 2244 h 2760"/>
                  <a:gd name="T30" fmla="*/ 1008 w 5512"/>
                  <a:gd name="T31" fmla="*/ 2415 h 2760"/>
                  <a:gd name="T32" fmla="*/ 992 w 5512"/>
                  <a:gd name="T33" fmla="*/ 2538 h 2760"/>
                  <a:gd name="T34" fmla="*/ 1137 w 5512"/>
                  <a:gd name="T35" fmla="*/ 2760 h 2760"/>
                  <a:gd name="T36" fmla="*/ 1661 w 5512"/>
                  <a:gd name="T37" fmla="*/ 2623 h 2760"/>
                  <a:gd name="T38" fmla="*/ 1725 w 5512"/>
                  <a:gd name="T39" fmla="*/ 2492 h 2760"/>
                  <a:gd name="T40" fmla="*/ 1895 w 5512"/>
                  <a:gd name="T41" fmla="*/ 2551 h 2760"/>
                  <a:gd name="T42" fmla="*/ 2338 w 5512"/>
                  <a:gd name="T43" fmla="*/ 2448 h 2760"/>
                  <a:gd name="T44" fmla="*/ 2443 w 5512"/>
                  <a:gd name="T45" fmla="*/ 2714 h 2760"/>
                  <a:gd name="T46" fmla="*/ 2870 w 5512"/>
                  <a:gd name="T47" fmla="*/ 2541 h 2760"/>
                  <a:gd name="T48" fmla="*/ 3264 w 5512"/>
                  <a:gd name="T49" fmla="*/ 2591 h 2760"/>
                  <a:gd name="T50" fmla="*/ 3522 w 5512"/>
                  <a:gd name="T51" fmla="*/ 2427 h 2760"/>
                  <a:gd name="T52" fmla="*/ 3594 w 5512"/>
                  <a:gd name="T53" fmla="*/ 2081 h 2760"/>
                  <a:gd name="T54" fmla="*/ 4013 w 5512"/>
                  <a:gd name="T55" fmla="*/ 2087 h 2760"/>
                  <a:gd name="T56" fmla="*/ 4070 w 5512"/>
                  <a:gd name="T57" fmla="*/ 1924 h 2760"/>
                  <a:gd name="T58" fmla="*/ 4239 w 5512"/>
                  <a:gd name="T59" fmla="*/ 1931 h 2760"/>
                  <a:gd name="T60" fmla="*/ 4465 w 5512"/>
                  <a:gd name="T61" fmla="*/ 2094 h 2760"/>
                  <a:gd name="T62" fmla="*/ 4836 w 5512"/>
                  <a:gd name="T63" fmla="*/ 1814 h 2760"/>
                  <a:gd name="T64" fmla="*/ 5225 w 5512"/>
                  <a:gd name="T65" fmla="*/ 1785 h 2760"/>
                  <a:gd name="T66" fmla="*/ 5367 w 5512"/>
                  <a:gd name="T67" fmla="*/ 1571 h 2760"/>
                  <a:gd name="T68" fmla="*/ 5512 w 5512"/>
                  <a:gd name="T69" fmla="*/ 1585 h 2760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0" t="0" r="r" b="b"/>
                <a:pathLst>
                  <a:path w="5512" h="2760">
                    <a:moveTo>
                      <a:pt x="240" y="0"/>
                    </a:moveTo>
                    <a:lnTo>
                      <a:pt x="0" y="336"/>
                    </a:lnTo>
                    <a:lnTo>
                      <a:pt x="82" y="821"/>
                    </a:lnTo>
                    <a:lnTo>
                      <a:pt x="243" y="873"/>
                    </a:lnTo>
                    <a:lnTo>
                      <a:pt x="473" y="1087"/>
                    </a:lnTo>
                    <a:lnTo>
                      <a:pt x="557" y="1441"/>
                    </a:lnTo>
                    <a:lnTo>
                      <a:pt x="839" y="1499"/>
                    </a:lnTo>
                    <a:lnTo>
                      <a:pt x="1258" y="1349"/>
                    </a:lnTo>
                    <a:lnTo>
                      <a:pt x="1307" y="1493"/>
                    </a:lnTo>
                    <a:lnTo>
                      <a:pt x="1621" y="1513"/>
                    </a:lnTo>
                    <a:lnTo>
                      <a:pt x="1862" y="1865"/>
                    </a:lnTo>
                    <a:lnTo>
                      <a:pt x="1668" y="2166"/>
                    </a:lnTo>
                    <a:lnTo>
                      <a:pt x="1308" y="2217"/>
                    </a:lnTo>
                    <a:lnTo>
                      <a:pt x="992" y="2172"/>
                    </a:lnTo>
                    <a:lnTo>
                      <a:pt x="903" y="2244"/>
                    </a:lnTo>
                    <a:lnTo>
                      <a:pt x="1008" y="2415"/>
                    </a:lnTo>
                    <a:lnTo>
                      <a:pt x="992" y="2538"/>
                    </a:lnTo>
                    <a:lnTo>
                      <a:pt x="1137" y="2760"/>
                    </a:lnTo>
                    <a:lnTo>
                      <a:pt x="1661" y="2623"/>
                    </a:lnTo>
                    <a:lnTo>
                      <a:pt x="1725" y="2492"/>
                    </a:lnTo>
                    <a:lnTo>
                      <a:pt x="1895" y="2551"/>
                    </a:lnTo>
                    <a:lnTo>
                      <a:pt x="2338" y="2448"/>
                    </a:lnTo>
                    <a:lnTo>
                      <a:pt x="2443" y="2714"/>
                    </a:lnTo>
                    <a:lnTo>
                      <a:pt x="2870" y="2541"/>
                    </a:lnTo>
                    <a:lnTo>
                      <a:pt x="3264" y="2591"/>
                    </a:lnTo>
                    <a:lnTo>
                      <a:pt x="3522" y="2427"/>
                    </a:lnTo>
                    <a:lnTo>
                      <a:pt x="3594" y="2081"/>
                    </a:lnTo>
                    <a:lnTo>
                      <a:pt x="4013" y="2087"/>
                    </a:lnTo>
                    <a:lnTo>
                      <a:pt x="4070" y="1924"/>
                    </a:lnTo>
                    <a:lnTo>
                      <a:pt x="4239" y="1931"/>
                    </a:lnTo>
                    <a:lnTo>
                      <a:pt x="4465" y="2094"/>
                    </a:lnTo>
                    <a:lnTo>
                      <a:pt x="4836" y="1814"/>
                    </a:lnTo>
                    <a:lnTo>
                      <a:pt x="5225" y="1785"/>
                    </a:lnTo>
                    <a:lnTo>
                      <a:pt x="5367" y="1571"/>
                    </a:lnTo>
                    <a:lnTo>
                      <a:pt x="5512" y="1585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6" name="Freeform 8"/>
              <p:cNvSpPr>
                <a:spLocks/>
              </p:cNvSpPr>
              <p:nvPr userDrawn="1"/>
            </p:nvSpPr>
            <p:spPr bwMode="hidden">
              <a:xfrm>
                <a:off x="4840" y="984"/>
                <a:ext cx="790" cy="1189"/>
              </a:xfrm>
              <a:custGeom>
                <a:avLst/>
                <a:gdLst>
                  <a:gd name="T0" fmla="*/ 139 w 790"/>
                  <a:gd name="T1" fmla="*/ 0 h 1189"/>
                  <a:gd name="T2" fmla="*/ 210 w 790"/>
                  <a:gd name="T3" fmla="*/ 233 h 1189"/>
                  <a:gd name="T4" fmla="*/ 159 w 790"/>
                  <a:gd name="T5" fmla="*/ 643 h 1189"/>
                  <a:gd name="T6" fmla="*/ 454 w 790"/>
                  <a:gd name="T7" fmla="*/ 771 h 1189"/>
                  <a:gd name="T8" fmla="*/ 605 w 790"/>
                  <a:gd name="T9" fmla="*/ 1046 h 1189"/>
                  <a:gd name="T10" fmla="*/ 790 w 790"/>
                  <a:gd name="T11" fmla="*/ 1189 h 1189"/>
                  <a:gd name="T12" fmla="*/ 540 w 790"/>
                  <a:gd name="T13" fmla="*/ 1111 h 1189"/>
                  <a:gd name="T14" fmla="*/ 363 w 790"/>
                  <a:gd name="T15" fmla="*/ 883 h 1189"/>
                  <a:gd name="T16" fmla="*/ 139 w 790"/>
                  <a:gd name="T17" fmla="*/ 852 h 1189"/>
                  <a:gd name="T18" fmla="*/ 0 w 790"/>
                  <a:gd name="T19" fmla="*/ 499 h 1189"/>
                  <a:gd name="T20" fmla="*/ 48 w 790"/>
                  <a:gd name="T21" fmla="*/ 209 h 1189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790" h="1189">
                    <a:moveTo>
                      <a:pt x="139" y="0"/>
                    </a:moveTo>
                    <a:lnTo>
                      <a:pt x="210" y="233"/>
                    </a:lnTo>
                    <a:lnTo>
                      <a:pt x="159" y="643"/>
                    </a:lnTo>
                    <a:lnTo>
                      <a:pt x="454" y="771"/>
                    </a:lnTo>
                    <a:lnTo>
                      <a:pt x="605" y="1046"/>
                    </a:lnTo>
                    <a:lnTo>
                      <a:pt x="790" y="1189"/>
                    </a:lnTo>
                    <a:lnTo>
                      <a:pt x="540" y="1111"/>
                    </a:lnTo>
                    <a:lnTo>
                      <a:pt x="363" y="883"/>
                    </a:lnTo>
                    <a:lnTo>
                      <a:pt x="139" y="852"/>
                    </a:lnTo>
                    <a:lnTo>
                      <a:pt x="0" y="499"/>
                    </a:lnTo>
                    <a:lnTo>
                      <a:pt x="48" y="209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7" name="Freeform 9"/>
              <p:cNvSpPr>
                <a:spLocks/>
              </p:cNvSpPr>
              <p:nvPr userDrawn="1"/>
            </p:nvSpPr>
            <p:spPr bwMode="hidden">
              <a:xfrm>
                <a:off x="5173" y="896"/>
                <a:ext cx="579" cy="1117"/>
              </a:xfrm>
              <a:custGeom>
                <a:avLst/>
                <a:gdLst>
                  <a:gd name="T0" fmla="*/ 0 w 579"/>
                  <a:gd name="T1" fmla="*/ 0 h 1117"/>
                  <a:gd name="T2" fmla="*/ 128 w 579"/>
                  <a:gd name="T3" fmla="*/ 328 h 1117"/>
                  <a:gd name="T4" fmla="*/ 9 w 579"/>
                  <a:gd name="T5" fmla="*/ 659 h 1117"/>
                  <a:gd name="T6" fmla="*/ 40 w 579"/>
                  <a:gd name="T7" fmla="*/ 763 h 1117"/>
                  <a:gd name="T8" fmla="*/ 234 w 579"/>
                  <a:gd name="T9" fmla="*/ 739 h 1117"/>
                  <a:gd name="T10" fmla="*/ 344 w 579"/>
                  <a:gd name="T11" fmla="*/ 1055 h 1117"/>
                  <a:gd name="T12" fmla="*/ 579 w 579"/>
                  <a:gd name="T13" fmla="*/ 1117 h 111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579" h="1117">
                    <a:moveTo>
                      <a:pt x="0" y="0"/>
                    </a:moveTo>
                    <a:lnTo>
                      <a:pt x="128" y="328"/>
                    </a:lnTo>
                    <a:lnTo>
                      <a:pt x="9" y="659"/>
                    </a:lnTo>
                    <a:lnTo>
                      <a:pt x="40" y="763"/>
                    </a:lnTo>
                    <a:lnTo>
                      <a:pt x="234" y="739"/>
                    </a:lnTo>
                    <a:lnTo>
                      <a:pt x="344" y="1055"/>
                    </a:lnTo>
                    <a:lnTo>
                      <a:pt x="579" y="1117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8" name="Freeform 10"/>
              <p:cNvSpPr>
                <a:spLocks/>
              </p:cNvSpPr>
              <p:nvPr userDrawn="1"/>
            </p:nvSpPr>
            <p:spPr bwMode="hidden">
              <a:xfrm>
                <a:off x="3291" y="968"/>
                <a:ext cx="2471" cy="2396"/>
              </a:xfrm>
              <a:custGeom>
                <a:avLst/>
                <a:gdLst>
                  <a:gd name="T0" fmla="*/ 1118 w 2471"/>
                  <a:gd name="T1" fmla="*/ 0 h 2396"/>
                  <a:gd name="T2" fmla="*/ 1179 w 2471"/>
                  <a:gd name="T3" fmla="*/ 225 h 2396"/>
                  <a:gd name="T4" fmla="*/ 1393 w 2471"/>
                  <a:gd name="T5" fmla="*/ 339 h 2396"/>
                  <a:gd name="T6" fmla="*/ 1404 w 2471"/>
                  <a:gd name="T7" fmla="*/ 548 h 2396"/>
                  <a:gd name="T8" fmla="*/ 1342 w 2471"/>
                  <a:gd name="T9" fmla="*/ 732 h 2396"/>
                  <a:gd name="T10" fmla="*/ 1434 w 2471"/>
                  <a:gd name="T11" fmla="*/ 925 h 2396"/>
                  <a:gd name="T12" fmla="*/ 1455 w 2471"/>
                  <a:gd name="T13" fmla="*/ 1109 h 2396"/>
                  <a:gd name="T14" fmla="*/ 1311 w 2471"/>
                  <a:gd name="T15" fmla="*/ 1142 h 2396"/>
                  <a:gd name="T16" fmla="*/ 926 w 2471"/>
                  <a:gd name="T17" fmla="*/ 1384 h 2396"/>
                  <a:gd name="T18" fmla="*/ 975 w 2471"/>
                  <a:gd name="T19" fmla="*/ 1456 h 2396"/>
                  <a:gd name="T20" fmla="*/ 956 w 2471"/>
                  <a:gd name="T21" fmla="*/ 1624 h 2396"/>
                  <a:gd name="T22" fmla="*/ 782 w 2471"/>
                  <a:gd name="T23" fmla="*/ 1817 h 2396"/>
                  <a:gd name="T24" fmla="*/ 539 w 2471"/>
                  <a:gd name="T25" fmla="*/ 1978 h 2396"/>
                  <a:gd name="T26" fmla="*/ 152 w 2471"/>
                  <a:gd name="T27" fmla="*/ 2026 h 2396"/>
                  <a:gd name="T28" fmla="*/ 19 w 2471"/>
                  <a:gd name="T29" fmla="*/ 2251 h 2396"/>
                  <a:gd name="T30" fmla="*/ 0 w 2471"/>
                  <a:gd name="T31" fmla="*/ 2396 h 2396"/>
                  <a:gd name="T32" fmla="*/ 213 w 2471"/>
                  <a:gd name="T33" fmla="*/ 2179 h 2396"/>
                  <a:gd name="T34" fmla="*/ 629 w 2471"/>
                  <a:gd name="T35" fmla="*/ 2090 h 2396"/>
                  <a:gd name="T36" fmla="*/ 894 w 2471"/>
                  <a:gd name="T37" fmla="*/ 1906 h 2396"/>
                  <a:gd name="T38" fmla="*/ 1230 w 2471"/>
                  <a:gd name="T39" fmla="*/ 1986 h 2396"/>
                  <a:gd name="T40" fmla="*/ 1668 w 2471"/>
                  <a:gd name="T41" fmla="*/ 1906 h 2396"/>
                  <a:gd name="T42" fmla="*/ 1983 w 2471"/>
                  <a:gd name="T43" fmla="*/ 1745 h 2396"/>
                  <a:gd name="T44" fmla="*/ 2014 w 2471"/>
                  <a:gd name="T45" fmla="*/ 1600 h 2396"/>
                  <a:gd name="T46" fmla="*/ 2237 w 2471"/>
                  <a:gd name="T47" fmla="*/ 1496 h 2396"/>
                  <a:gd name="T48" fmla="*/ 2359 w 2471"/>
                  <a:gd name="T49" fmla="*/ 1552 h 2396"/>
                  <a:gd name="T50" fmla="*/ 2471 w 2471"/>
                  <a:gd name="T51" fmla="*/ 1479 h 239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2471" h="2396">
                    <a:moveTo>
                      <a:pt x="1118" y="0"/>
                    </a:moveTo>
                    <a:lnTo>
                      <a:pt x="1179" y="225"/>
                    </a:lnTo>
                    <a:lnTo>
                      <a:pt x="1393" y="339"/>
                    </a:lnTo>
                    <a:lnTo>
                      <a:pt x="1404" y="548"/>
                    </a:lnTo>
                    <a:lnTo>
                      <a:pt x="1342" y="732"/>
                    </a:lnTo>
                    <a:lnTo>
                      <a:pt x="1434" y="925"/>
                    </a:lnTo>
                    <a:lnTo>
                      <a:pt x="1455" y="1109"/>
                    </a:lnTo>
                    <a:lnTo>
                      <a:pt x="1311" y="1142"/>
                    </a:lnTo>
                    <a:lnTo>
                      <a:pt x="926" y="1384"/>
                    </a:lnTo>
                    <a:lnTo>
                      <a:pt x="975" y="1456"/>
                    </a:lnTo>
                    <a:lnTo>
                      <a:pt x="956" y="1624"/>
                    </a:lnTo>
                    <a:lnTo>
                      <a:pt x="782" y="1817"/>
                    </a:lnTo>
                    <a:lnTo>
                      <a:pt x="539" y="1978"/>
                    </a:lnTo>
                    <a:lnTo>
                      <a:pt x="152" y="2026"/>
                    </a:lnTo>
                    <a:lnTo>
                      <a:pt x="19" y="2251"/>
                    </a:lnTo>
                    <a:lnTo>
                      <a:pt x="0" y="2396"/>
                    </a:lnTo>
                    <a:lnTo>
                      <a:pt x="213" y="2179"/>
                    </a:lnTo>
                    <a:lnTo>
                      <a:pt x="629" y="2090"/>
                    </a:lnTo>
                    <a:lnTo>
                      <a:pt x="894" y="1906"/>
                    </a:lnTo>
                    <a:lnTo>
                      <a:pt x="1230" y="1986"/>
                    </a:lnTo>
                    <a:lnTo>
                      <a:pt x="1668" y="1906"/>
                    </a:lnTo>
                    <a:lnTo>
                      <a:pt x="1983" y="1745"/>
                    </a:lnTo>
                    <a:lnTo>
                      <a:pt x="2014" y="1600"/>
                    </a:lnTo>
                    <a:lnTo>
                      <a:pt x="2237" y="1496"/>
                    </a:lnTo>
                    <a:lnTo>
                      <a:pt x="2359" y="1552"/>
                    </a:lnTo>
                    <a:lnTo>
                      <a:pt x="2471" y="147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9" name="Freeform 11"/>
              <p:cNvSpPr>
                <a:spLocks/>
              </p:cNvSpPr>
              <p:nvPr userDrawn="1"/>
            </p:nvSpPr>
            <p:spPr bwMode="hidden">
              <a:xfrm>
                <a:off x="2366" y="1067"/>
                <a:ext cx="1399" cy="1349"/>
              </a:xfrm>
              <a:custGeom>
                <a:avLst/>
                <a:gdLst>
                  <a:gd name="T0" fmla="*/ 620 w 1399"/>
                  <a:gd name="T1" fmla="*/ 155 h 1349"/>
                  <a:gd name="T2" fmla="*/ 421 w 1399"/>
                  <a:gd name="T3" fmla="*/ 155 h 1349"/>
                  <a:gd name="T4" fmla="*/ 205 w 1399"/>
                  <a:gd name="T5" fmla="*/ 507 h 1349"/>
                  <a:gd name="T6" fmla="*/ 0 w 1399"/>
                  <a:gd name="T7" fmla="*/ 673 h 1349"/>
                  <a:gd name="T8" fmla="*/ 487 w 1399"/>
                  <a:gd name="T9" fmla="*/ 783 h 1349"/>
                  <a:gd name="T10" fmla="*/ 425 w 1399"/>
                  <a:gd name="T11" fmla="*/ 1009 h 1349"/>
                  <a:gd name="T12" fmla="*/ 617 w 1399"/>
                  <a:gd name="T13" fmla="*/ 1086 h 1349"/>
                  <a:gd name="T14" fmla="*/ 498 w 1399"/>
                  <a:gd name="T15" fmla="*/ 1349 h 1349"/>
                  <a:gd name="T16" fmla="*/ 961 w 1399"/>
                  <a:gd name="T17" fmla="*/ 1035 h 1349"/>
                  <a:gd name="T18" fmla="*/ 926 w 1399"/>
                  <a:gd name="T19" fmla="*/ 776 h 1349"/>
                  <a:gd name="T20" fmla="*/ 1181 w 1399"/>
                  <a:gd name="T21" fmla="*/ 749 h 1349"/>
                  <a:gd name="T22" fmla="*/ 1399 w 1399"/>
                  <a:gd name="T23" fmla="*/ 601 h 1349"/>
                  <a:gd name="T24" fmla="*/ 1315 w 1399"/>
                  <a:gd name="T25" fmla="*/ 416 h 1349"/>
                  <a:gd name="T26" fmla="*/ 1341 w 1399"/>
                  <a:gd name="T27" fmla="*/ 196 h 1349"/>
                  <a:gd name="T28" fmla="*/ 1171 w 1399"/>
                  <a:gd name="T29" fmla="*/ 164 h 1349"/>
                  <a:gd name="T30" fmla="*/ 928 w 1399"/>
                  <a:gd name="T31" fmla="*/ 0 h 1349"/>
                  <a:gd name="T32" fmla="*/ 620 w 1399"/>
                  <a:gd name="T33" fmla="*/ 155 h 1349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1399" h="1349">
                    <a:moveTo>
                      <a:pt x="620" y="155"/>
                    </a:moveTo>
                    <a:lnTo>
                      <a:pt x="421" y="155"/>
                    </a:lnTo>
                    <a:lnTo>
                      <a:pt x="205" y="507"/>
                    </a:lnTo>
                    <a:lnTo>
                      <a:pt x="0" y="673"/>
                    </a:lnTo>
                    <a:lnTo>
                      <a:pt x="487" y="783"/>
                    </a:lnTo>
                    <a:lnTo>
                      <a:pt x="425" y="1009"/>
                    </a:lnTo>
                    <a:lnTo>
                      <a:pt x="617" y="1086"/>
                    </a:lnTo>
                    <a:lnTo>
                      <a:pt x="498" y="1349"/>
                    </a:lnTo>
                    <a:lnTo>
                      <a:pt x="961" y="1035"/>
                    </a:lnTo>
                    <a:lnTo>
                      <a:pt x="926" y="776"/>
                    </a:lnTo>
                    <a:lnTo>
                      <a:pt x="1181" y="749"/>
                    </a:lnTo>
                    <a:lnTo>
                      <a:pt x="1399" y="601"/>
                    </a:lnTo>
                    <a:lnTo>
                      <a:pt x="1315" y="416"/>
                    </a:lnTo>
                    <a:lnTo>
                      <a:pt x="1341" y="196"/>
                    </a:lnTo>
                    <a:lnTo>
                      <a:pt x="1171" y="164"/>
                    </a:lnTo>
                    <a:lnTo>
                      <a:pt x="928" y="0"/>
                    </a:lnTo>
                    <a:lnTo>
                      <a:pt x="620" y="155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0" name="Freeform 12"/>
              <p:cNvSpPr>
                <a:spLocks/>
              </p:cNvSpPr>
              <p:nvPr userDrawn="1"/>
            </p:nvSpPr>
            <p:spPr bwMode="hidden">
              <a:xfrm>
                <a:off x="4275" y="2031"/>
                <a:ext cx="1256" cy="810"/>
              </a:xfrm>
              <a:custGeom>
                <a:avLst/>
                <a:gdLst>
                  <a:gd name="T0" fmla="*/ 719 w 1256"/>
                  <a:gd name="T1" fmla="*/ 183 h 810"/>
                  <a:gd name="T2" fmla="*/ 760 w 1256"/>
                  <a:gd name="T3" fmla="*/ 33 h 810"/>
                  <a:gd name="T4" fmla="*/ 884 w 1256"/>
                  <a:gd name="T5" fmla="*/ 0 h 810"/>
                  <a:gd name="T6" fmla="*/ 983 w 1256"/>
                  <a:gd name="T7" fmla="*/ 78 h 810"/>
                  <a:gd name="T8" fmla="*/ 1082 w 1256"/>
                  <a:gd name="T9" fmla="*/ 248 h 810"/>
                  <a:gd name="T10" fmla="*/ 1256 w 1256"/>
                  <a:gd name="T11" fmla="*/ 229 h 810"/>
                  <a:gd name="T12" fmla="*/ 1248 w 1256"/>
                  <a:gd name="T13" fmla="*/ 359 h 810"/>
                  <a:gd name="T14" fmla="*/ 1016 w 1256"/>
                  <a:gd name="T15" fmla="*/ 431 h 810"/>
                  <a:gd name="T16" fmla="*/ 879 w 1256"/>
                  <a:gd name="T17" fmla="*/ 417 h 810"/>
                  <a:gd name="T18" fmla="*/ 719 w 1256"/>
                  <a:gd name="T19" fmla="*/ 481 h 810"/>
                  <a:gd name="T20" fmla="*/ 591 w 1256"/>
                  <a:gd name="T21" fmla="*/ 633 h 810"/>
                  <a:gd name="T22" fmla="*/ 423 w 1256"/>
                  <a:gd name="T23" fmla="*/ 537 h 810"/>
                  <a:gd name="T24" fmla="*/ 256 w 1256"/>
                  <a:gd name="T25" fmla="*/ 810 h 810"/>
                  <a:gd name="T26" fmla="*/ 66 w 1256"/>
                  <a:gd name="T27" fmla="*/ 764 h 810"/>
                  <a:gd name="T28" fmla="*/ 0 w 1256"/>
                  <a:gd name="T29" fmla="*/ 601 h 810"/>
                  <a:gd name="T30" fmla="*/ 157 w 1256"/>
                  <a:gd name="T31" fmla="*/ 483 h 810"/>
                  <a:gd name="T32" fmla="*/ 248 w 1256"/>
                  <a:gd name="T33" fmla="*/ 281 h 810"/>
                  <a:gd name="T34" fmla="*/ 438 w 1256"/>
                  <a:gd name="T35" fmla="*/ 150 h 810"/>
                  <a:gd name="T36" fmla="*/ 719 w 1256"/>
                  <a:gd name="T37" fmla="*/ 189 h 810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1256" h="810">
                    <a:moveTo>
                      <a:pt x="719" y="183"/>
                    </a:moveTo>
                    <a:lnTo>
                      <a:pt x="760" y="33"/>
                    </a:lnTo>
                    <a:lnTo>
                      <a:pt x="884" y="0"/>
                    </a:lnTo>
                    <a:lnTo>
                      <a:pt x="983" y="78"/>
                    </a:lnTo>
                    <a:lnTo>
                      <a:pt x="1082" y="248"/>
                    </a:lnTo>
                    <a:lnTo>
                      <a:pt x="1256" y="229"/>
                    </a:lnTo>
                    <a:lnTo>
                      <a:pt x="1248" y="359"/>
                    </a:lnTo>
                    <a:lnTo>
                      <a:pt x="1016" y="431"/>
                    </a:lnTo>
                    <a:lnTo>
                      <a:pt x="879" y="417"/>
                    </a:lnTo>
                    <a:lnTo>
                      <a:pt x="719" y="481"/>
                    </a:lnTo>
                    <a:lnTo>
                      <a:pt x="591" y="633"/>
                    </a:lnTo>
                    <a:lnTo>
                      <a:pt x="423" y="537"/>
                    </a:lnTo>
                    <a:lnTo>
                      <a:pt x="256" y="810"/>
                    </a:lnTo>
                    <a:lnTo>
                      <a:pt x="66" y="764"/>
                    </a:lnTo>
                    <a:lnTo>
                      <a:pt x="0" y="601"/>
                    </a:lnTo>
                    <a:lnTo>
                      <a:pt x="157" y="483"/>
                    </a:lnTo>
                    <a:lnTo>
                      <a:pt x="248" y="281"/>
                    </a:lnTo>
                    <a:lnTo>
                      <a:pt x="438" y="150"/>
                    </a:lnTo>
                    <a:lnTo>
                      <a:pt x="719" y="189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1" name="Freeform 13"/>
              <p:cNvSpPr>
                <a:spLocks/>
              </p:cNvSpPr>
              <p:nvPr userDrawn="1"/>
            </p:nvSpPr>
            <p:spPr bwMode="hidden">
              <a:xfrm>
                <a:off x="2914" y="3476"/>
                <a:ext cx="2848" cy="788"/>
              </a:xfrm>
              <a:custGeom>
                <a:avLst/>
                <a:gdLst>
                  <a:gd name="T0" fmla="*/ 2838 w 2848"/>
                  <a:gd name="T1" fmla="*/ 16 h 788"/>
                  <a:gd name="T2" fmla="*/ 2493 w 2848"/>
                  <a:gd name="T3" fmla="*/ 0 h 788"/>
                  <a:gd name="T4" fmla="*/ 2278 w 2848"/>
                  <a:gd name="T5" fmla="*/ 81 h 788"/>
                  <a:gd name="T6" fmla="*/ 1936 w 2848"/>
                  <a:gd name="T7" fmla="*/ 44 h 788"/>
                  <a:gd name="T8" fmla="*/ 1739 w 2848"/>
                  <a:gd name="T9" fmla="*/ 354 h 788"/>
                  <a:gd name="T10" fmla="*/ 1600 w 2848"/>
                  <a:gd name="T11" fmla="*/ 212 h 788"/>
                  <a:gd name="T12" fmla="*/ 1352 w 2848"/>
                  <a:gd name="T13" fmla="*/ 308 h 788"/>
                  <a:gd name="T14" fmla="*/ 1445 w 2848"/>
                  <a:gd name="T15" fmla="*/ 515 h 788"/>
                  <a:gd name="T16" fmla="*/ 1072 w 2848"/>
                  <a:gd name="T17" fmla="*/ 412 h 788"/>
                  <a:gd name="T18" fmla="*/ 888 w 2848"/>
                  <a:gd name="T19" fmla="*/ 540 h 788"/>
                  <a:gd name="T20" fmla="*/ 0 w 2848"/>
                  <a:gd name="T21" fmla="*/ 660 h 788"/>
                  <a:gd name="T22" fmla="*/ 288 w 2848"/>
                  <a:gd name="T23" fmla="*/ 788 h 788"/>
                  <a:gd name="T24" fmla="*/ 1040 w 2848"/>
                  <a:gd name="T25" fmla="*/ 676 h 788"/>
                  <a:gd name="T26" fmla="*/ 1272 w 2848"/>
                  <a:gd name="T27" fmla="*/ 748 h 788"/>
                  <a:gd name="T28" fmla="*/ 2096 w 2848"/>
                  <a:gd name="T29" fmla="*/ 691 h 788"/>
                  <a:gd name="T30" fmla="*/ 2320 w 2848"/>
                  <a:gd name="T31" fmla="*/ 748 h 788"/>
                  <a:gd name="T32" fmla="*/ 2456 w 2848"/>
                  <a:gd name="T33" fmla="*/ 596 h 788"/>
                  <a:gd name="T34" fmla="*/ 2712 w 2848"/>
                  <a:gd name="T35" fmla="*/ 716 h 788"/>
                  <a:gd name="T36" fmla="*/ 2716 w 2848"/>
                  <a:gd name="T37" fmla="*/ 339 h 788"/>
                  <a:gd name="T38" fmla="*/ 2848 w 2848"/>
                  <a:gd name="T39" fmla="*/ 258 h 788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2848" h="788">
                    <a:moveTo>
                      <a:pt x="2838" y="16"/>
                    </a:moveTo>
                    <a:lnTo>
                      <a:pt x="2493" y="0"/>
                    </a:lnTo>
                    <a:lnTo>
                      <a:pt x="2278" y="81"/>
                    </a:lnTo>
                    <a:lnTo>
                      <a:pt x="1936" y="44"/>
                    </a:lnTo>
                    <a:lnTo>
                      <a:pt x="1739" y="354"/>
                    </a:lnTo>
                    <a:lnTo>
                      <a:pt x="1600" y="212"/>
                    </a:lnTo>
                    <a:lnTo>
                      <a:pt x="1352" y="308"/>
                    </a:lnTo>
                    <a:lnTo>
                      <a:pt x="1445" y="515"/>
                    </a:lnTo>
                    <a:lnTo>
                      <a:pt x="1072" y="412"/>
                    </a:lnTo>
                    <a:lnTo>
                      <a:pt x="888" y="540"/>
                    </a:lnTo>
                    <a:lnTo>
                      <a:pt x="0" y="660"/>
                    </a:lnTo>
                    <a:lnTo>
                      <a:pt x="288" y="788"/>
                    </a:lnTo>
                    <a:lnTo>
                      <a:pt x="1040" y="676"/>
                    </a:lnTo>
                    <a:lnTo>
                      <a:pt x="1272" y="748"/>
                    </a:lnTo>
                    <a:lnTo>
                      <a:pt x="2096" y="691"/>
                    </a:lnTo>
                    <a:lnTo>
                      <a:pt x="2320" y="748"/>
                    </a:lnTo>
                    <a:lnTo>
                      <a:pt x="2456" y="596"/>
                    </a:lnTo>
                    <a:lnTo>
                      <a:pt x="2712" y="716"/>
                    </a:lnTo>
                    <a:lnTo>
                      <a:pt x="2716" y="339"/>
                    </a:lnTo>
                    <a:lnTo>
                      <a:pt x="2848" y="258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2" name="Freeform 14"/>
              <p:cNvSpPr>
                <a:spLocks/>
              </p:cNvSpPr>
              <p:nvPr userDrawn="1"/>
            </p:nvSpPr>
            <p:spPr bwMode="hidden">
              <a:xfrm>
                <a:off x="5443" y="922"/>
                <a:ext cx="319" cy="854"/>
              </a:xfrm>
              <a:custGeom>
                <a:avLst/>
                <a:gdLst>
                  <a:gd name="T0" fmla="*/ 0 w 319"/>
                  <a:gd name="T1" fmla="*/ 0 h 854"/>
                  <a:gd name="T2" fmla="*/ 106 w 319"/>
                  <a:gd name="T3" fmla="*/ 313 h 854"/>
                  <a:gd name="T4" fmla="*/ 106 w 319"/>
                  <a:gd name="T5" fmla="*/ 634 h 854"/>
                  <a:gd name="T6" fmla="*/ 268 w 319"/>
                  <a:gd name="T7" fmla="*/ 854 h 854"/>
                  <a:gd name="T8" fmla="*/ 278 w 319"/>
                  <a:gd name="T9" fmla="*/ 577 h 854"/>
                  <a:gd name="T10" fmla="*/ 238 w 319"/>
                  <a:gd name="T11" fmla="*/ 400 h 854"/>
                  <a:gd name="T12" fmla="*/ 319 w 319"/>
                  <a:gd name="T13" fmla="*/ 240 h 85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19" h="854">
                    <a:moveTo>
                      <a:pt x="0" y="0"/>
                    </a:moveTo>
                    <a:lnTo>
                      <a:pt x="106" y="313"/>
                    </a:lnTo>
                    <a:lnTo>
                      <a:pt x="106" y="634"/>
                    </a:lnTo>
                    <a:lnTo>
                      <a:pt x="268" y="854"/>
                    </a:lnTo>
                    <a:lnTo>
                      <a:pt x="278" y="577"/>
                    </a:lnTo>
                    <a:lnTo>
                      <a:pt x="238" y="400"/>
                    </a:lnTo>
                    <a:lnTo>
                      <a:pt x="319" y="240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" name="Freeform 15"/>
              <p:cNvSpPr>
                <a:spLocks/>
              </p:cNvSpPr>
              <p:nvPr userDrawn="1"/>
            </p:nvSpPr>
            <p:spPr bwMode="hidden">
              <a:xfrm>
                <a:off x="4954" y="3568"/>
                <a:ext cx="646" cy="392"/>
              </a:xfrm>
              <a:custGeom>
                <a:avLst/>
                <a:gdLst>
                  <a:gd name="T0" fmla="*/ 504 w 646"/>
                  <a:gd name="T1" fmla="*/ 0 h 392"/>
                  <a:gd name="T2" fmla="*/ 320 w 646"/>
                  <a:gd name="T3" fmla="*/ 61 h 392"/>
                  <a:gd name="T4" fmla="*/ 238 w 646"/>
                  <a:gd name="T5" fmla="*/ 109 h 392"/>
                  <a:gd name="T6" fmla="*/ 144 w 646"/>
                  <a:gd name="T7" fmla="*/ 216 h 392"/>
                  <a:gd name="T8" fmla="*/ 0 w 646"/>
                  <a:gd name="T9" fmla="*/ 392 h 392"/>
                  <a:gd name="T10" fmla="*/ 360 w 646"/>
                  <a:gd name="T11" fmla="*/ 263 h 392"/>
                  <a:gd name="T12" fmla="*/ 432 w 646"/>
                  <a:gd name="T13" fmla="*/ 182 h 392"/>
                  <a:gd name="T14" fmla="*/ 646 w 646"/>
                  <a:gd name="T15" fmla="*/ 142 h 392"/>
                  <a:gd name="T16" fmla="*/ 504 w 646"/>
                  <a:gd name="T17" fmla="*/ 0 h 39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646" h="392">
                    <a:moveTo>
                      <a:pt x="504" y="0"/>
                    </a:moveTo>
                    <a:lnTo>
                      <a:pt x="320" y="61"/>
                    </a:lnTo>
                    <a:lnTo>
                      <a:pt x="238" y="109"/>
                    </a:lnTo>
                    <a:lnTo>
                      <a:pt x="144" y="216"/>
                    </a:lnTo>
                    <a:lnTo>
                      <a:pt x="0" y="392"/>
                    </a:lnTo>
                    <a:lnTo>
                      <a:pt x="360" y="263"/>
                    </a:lnTo>
                    <a:lnTo>
                      <a:pt x="432" y="182"/>
                    </a:lnTo>
                    <a:lnTo>
                      <a:pt x="646" y="142"/>
                    </a:lnTo>
                    <a:lnTo>
                      <a:pt x="504" y="0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" name="Freeform 16"/>
              <p:cNvSpPr>
                <a:spLocks/>
              </p:cNvSpPr>
              <p:nvPr userDrawn="1"/>
            </p:nvSpPr>
            <p:spPr bwMode="hidden">
              <a:xfrm>
                <a:off x="50" y="2400"/>
                <a:ext cx="2736" cy="1920"/>
              </a:xfrm>
              <a:custGeom>
                <a:avLst/>
                <a:gdLst>
                  <a:gd name="T0" fmla="*/ 0 w 2736"/>
                  <a:gd name="T1" fmla="*/ 0 h 1920"/>
                  <a:gd name="T2" fmla="*/ 96 w 2736"/>
                  <a:gd name="T3" fmla="*/ 336 h 1920"/>
                  <a:gd name="T4" fmla="*/ 384 w 2736"/>
                  <a:gd name="T5" fmla="*/ 384 h 1920"/>
                  <a:gd name="T6" fmla="*/ 576 w 2736"/>
                  <a:gd name="T7" fmla="*/ 720 h 1920"/>
                  <a:gd name="T8" fmla="*/ 528 w 2736"/>
                  <a:gd name="T9" fmla="*/ 960 h 1920"/>
                  <a:gd name="T10" fmla="*/ 672 w 2736"/>
                  <a:gd name="T11" fmla="*/ 1104 h 1920"/>
                  <a:gd name="T12" fmla="*/ 576 w 2736"/>
                  <a:gd name="T13" fmla="*/ 1392 h 1920"/>
                  <a:gd name="T14" fmla="*/ 624 w 2736"/>
                  <a:gd name="T15" fmla="*/ 1632 h 1920"/>
                  <a:gd name="T16" fmla="*/ 1488 w 2736"/>
                  <a:gd name="T17" fmla="*/ 1872 h 1920"/>
                  <a:gd name="T18" fmla="*/ 1680 w 2736"/>
                  <a:gd name="T19" fmla="*/ 1728 h 1920"/>
                  <a:gd name="T20" fmla="*/ 2208 w 2736"/>
                  <a:gd name="T21" fmla="*/ 1728 h 1920"/>
                  <a:gd name="T22" fmla="*/ 2304 w 2736"/>
                  <a:gd name="T23" fmla="*/ 1632 h 1920"/>
                  <a:gd name="T24" fmla="*/ 2736 w 2736"/>
                  <a:gd name="T25" fmla="*/ 1872 h 1920"/>
                  <a:gd name="T26" fmla="*/ 2640 w 2736"/>
                  <a:gd name="T27" fmla="*/ 1920 h 1920"/>
                  <a:gd name="T28" fmla="*/ 2304 w 2736"/>
                  <a:gd name="T29" fmla="*/ 1824 h 1920"/>
                  <a:gd name="T30" fmla="*/ 2160 w 2736"/>
                  <a:gd name="T31" fmla="*/ 1872 h 1920"/>
                  <a:gd name="T32" fmla="*/ 1632 w 2736"/>
                  <a:gd name="T33" fmla="*/ 1920 h 1920"/>
                  <a:gd name="T34" fmla="*/ 1440 w 2736"/>
                  <a:gd name="T35" fmla="*/ 1920 h 1920"/>
                  <a:gd name="T36" fmla="*/ 480 w 2736"/>
                  <a:gd name="T37" fmla="*/ 1824 h 1920"/>
                  <a:gd name="T38" fmla="*/ 192 w 2736"/>
                  <a:gd name="T39" fmla="*/ 1872 h 1920"/>
                  <a:gd name="T40" fmla="*/ 96 w 2736"/>
                  <a:gd name="T41" fmla="*/ 1680 h 1920"/>
                  <a:gd name="T42" fmla="*/ 288 w 2736"/>
                  <a:gd name="T43" fmla="*/ 1440 h 1920"/>
                  <a:gd name="T44" fmla="*/ 336 w 2736"/>
                  <a:gd name="T45" fmla="*/ 1104 h 1920"/>
                  <a:gd name="T46" fmla="*/ 144 w 2736"/>
                  <a:gd name="T47" fmla="*/ 864 h 1920"/>
                  <a:gd name="T48" fmla="*/ 240 w 2736"/>
                  <a:gd name="T49" fmla="*/ 624 h 1920"/>
                  <a:gd name="T50" fmla="*/ 48 w 2736"/>
                  <a:gd name="T51" fmla="*/ 528 h 1920"/>
                  <a:gd name="T52" fmla="*/ 0 w 2736"/>
                  <a:gd name="T53" fmla="*/ 0 h 1920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0" t="0" r="r" b="b"/>
                <a:pathLst>
                  <a:path w="2736" h="1920">
                    <a:moveTo>
                      <a:pt x="0" y="0"/>
                    </a:moveTo>
                    <a:lnTo>
                      <a:pt x="96" y="336"/>
                    </a:lnTo>
                    <a:lnTo>
                      <a:pt x="384" y="384"/>
                    </a:lnTo>
                    <a:lnTo>
                      <a:pt x="576" y="720"/>
                    </a:lnTo>
                    <a:lnTo>
                      <a:pt x="528" y="960"/>
                    </a:lnTo>
                    <a:lnTo>
                      <a:pt x="672" y="1104"/>
                    </a:lnTo>
                    <a:lnTo>
                      <a:pt x="576" y="1392"/>
                    </a:lnTo>
                    <a:lnTo>
                      <a:pt x="624" y="1632"/>
                    </a:lnTo>
                    <a:lnTo>
                      <a:pt x="1488" y="1872"/>
                    </a:lnTo>
                    <a:lnTo>
                      <a:pt x="1680" y="1728"/>
                    </a:lnTo>
                    <a:lnTo>
                      <a:pt x="2208" y="1728"/>
                    </a:lnTo>
                    <a:lnTo>
                      <a:pt x="2304" y="1632"/>
                    </a:lnTo>
                    <a:lnTo>
                      <a:pt x="2736" y="1872"/>
                    </a:lnTo>
                    <a:lnTo>
                      <a:pt x="2640" y="1920"/>
                    </a:lnTo>
                    <a:lnTo>
                      <a:pt x="2304" y="1824"/>
                    </a:lnTo>
                    <a:lnTo>
                      <a:pt x="2160" y="1872"/>
                    </a:lnTo>
                    <a:lnTo>
                      <a:pt x="1632" y="1920"/>
                    </a:lnTo>
                    <a:lnTo>
                      <a:pt x="1440" y="1920"/>
                    </a:lnTo>
                    <a:lnTo>
                      <a:pt x="480" y="1824"/>
                    </a:lnTo>
                    <a:lnTo>
                      <a:pt x="192" y="1872"/>
                    </a:lnTo>
                    <a:lnTo>
                      <a:pt x="96" y="1680"/>
                    </a:lnTo>
                    <a:lnTo>
                      <a:pt x="288" y="1440"/>
                    </a:lnTo>
                    <a:lnTo>
                      <a:pt x="336" y="1104"/>
                    </a:lnTo>
                    <a:lnTo>
                      <a:pt x="144" y="864"/>
                    </a:lnTo>
                    <a:lnTo>
                      <a:pt x="240" y="624"/>
                    </a:lnTo>
                    <a:lnTo>
                      <a:pt x="48" y="528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6" name="Group 17"/>
            <p:cNvGrpSpPr>
              <a:grpSpLocks/>
            </p:cNvGrpSpPr>
            <p:nvPr userDrawn="1"/>
          </p:nvGrpSpPr>
          <p:grpSpPr bwMode="auto">
            <a:xfrm>
              <a:off x="0" y="2291"/>
              <a:ext cx="1385" cy="1702"/>
              <a:chOff x="0" y="2291"/>
              <a:chExt cx="1385" cy="1702"/>
            </a:xfrm>
          </p:grpSpPr>
          <p:sp>
            <p:nvSpPr>
              <p:cNvPr id="7" name="Rectangle 18"/>
              <p:cNvSpPr>
                <a:spLocks noChangeArrowheads="1"/>
              </p:cNvSpPr>
              <p:nvPr userDrawn="1"/>
            </p:nvSpPr>
            <p:spPr bwMode="ltGray">
              <a:xfrm rot="6798887">
                <a:off x="63" y="388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8" name="Rectangle 19"/>
              <p:cNvSpPr>
                <a:spLocks noChangeArrowheads="1"/>
              </p:cNvSpPr>
              <p:nvPr userDrawn="1"/>
            </p:nvSpPr>
            <p:spPr bwMode="ltGray">
              <a:xfrm rot="6798887">
                <a:off x="33" y="388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9" name="Rectangle 20"/>
              <p:cNvSpPr>
                <a:spLocks noChangeArrowheads="1"/>
              </p:cNvSpPr>
              <p:nvPr userDrawn="1"/>
            </p:nvSpPr>
            <p:spPr bwMode="ltGray">
              <a:xfrm rot="6798887">
                <a:off x="7" y="387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0" name="Rectangle 21"/>
              <p:cNvSpPr>
                <a:spLocks noChangeArrowheads="1"/>
              </p:cNvSpPr>
              <p:nvPr userDrawn="1"/>
            </p:nvSpPr>
            <p:spPr bwMode="ltGray">
              <a:xfrm rot="5999912">
                <a:off x="209" y="388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1" name="Rectangle 22"/>
              <p:cNvSpPr>
                <a:spLocks noChangeArrowheads="1"/>
              </p:cNvSpPr>
              <p:nvPr userDrawn="1"/>
            </p:nvSpPr>
            <p:spPr bwMode="ltGray">
              <a:xfrm rot="5999912">
                <a:off x="183" y="388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2" name="Rectangle 23"/>
              <p:cNvSpPr>
                <a:spLocks noChangeArrowheads="1"/>
              </p:cNvSpPr>
              <p:nvPr userDrawn="1"/>
            </p:nvSpPr>
            <p:spPr bwMode="ltGray">
              <a:xfrm rot="6250138">
                <a:off x="153" y="388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3" name="Rectangle 24"/>
              <p:cNvSpPr>
                <a:spLocks noChangeArrowheads="1"/>
              </p:cNvSpPr>
              <p:nvPr userDrawn="1"/>
            </p:nvSpPr>
            <p:spPr bwMode="ltGray">
              <a:xfrm rot="6238076">
                <a:off x="123" y="388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4" name="Rectangle 25"/>
              <p:cNvSpPr>
                <a:spLocks noChangeArrowheads="1"/>
              </p:cNvSpPr>
              <p:nvPr userDrawn="1"/>
            </p:nvSpPr>
            <p:spPr bwMode="ltGray">
              <a:xfrm rot="5380717">
                <a:off x="363" y="386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5" name="Rectangle 26"/>
              <p:cNvSpPr>
                <a:spLocks noChangeArrowheads="1"/>
              </p:cNvSpPr>
              <p:nvPr userDrawn="1"/>
            </p:nvSpPr>
            <p:spPr bwMode="ltGray">
              <a:xfrm rot="5380717">
                <a:off x="333" y="387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6" name="Rectangle 27"/>
              <p:cNvSpPr>
                <a:spLocks noChangeArrowheads="1"/>
              </p:cNvSpPr>
              <p:nvPr userDrawn="1"/>
            </p:nvSpPr>
            <p:spPr bwMode="ltGray">
              <a:xfrm rot="5583200">
                <a:off x="303" y="387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7" name="Rectangle 28"/>
              <p:cNvSpPr>
                <a:spLocks noChangeArrowheads="1"/>
              </p:cNvSpPr>
              <p:nvPr userDrawn="1"/>
            </p:nvSpPr>
            <p:spPr bwMode="ltGray">
              <a:xfrm rot="5737625">
                <a:off x="271" y="388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8" name="Rectangle 29"/>
              <p:cNvSpPr>
                <a:spLocks noChangeArrowheads="1"/>
              </p:cNvSpPr>
              <p:nvPr userDrawn="1"/>
            </p:nvSpPr>
            <p:spPr bwMode="ltGray">
              <a:xfrm rot="4715477">
                <a:off x="517" y="382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9" name="Rectangle 30"/>
              <p:cNvSpPr>
                <a:spLocks noChangeArrowheads="1"/>
              </p:cNvSpPr>
              <p:nvPr userDrawn="1"/>
            </p:nvSpPr>
            <p:spPr bwMode="ltGray">
              <a:xfrm rot="4924949">
                <a:off x="486" y="38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20" name="Rectangle 31"/>
              <p:cNvSpPr>
                <a:spLocks noChangeArrowheads="1"/>
              </p:cNvSpPr>
              <p:nvPr userDrawn="1"/>
            </p:nvSpPr>
            <p:spPr bwMode="ltGray">
              <a:xfrm rot="4924949">
                <a:off x="456" y="38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21" name="Rectangle 32"/>
              <p:cNvSpPr>
                <a:spLocks noChangeArrowheads="1"/>
              </p:cNvSpPr>
              <p:nvPr userDrawn="1"/>
            </p:nvSpPr>
            <p:spPr bwMode="ltGray">
              <a:xfrm rot="5041352">
                <a:off x="427" y="385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22" name="Rectangle 33"/>
              <p:cNvSpPr>
                <a:spLocks noChangeArrowheads="1"/>
              </p:cNvSpPr>
              <p:nvPr userDrawn="1"/>
            </p:nvSpPr>
            <p:spPr bwMode="ltGray">
              <a:xfrm rot="3816889">
                <a:off x="664" y="376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23" name="Rectangle 34"/>
              <p:cNvSpPr>
                <a:spLocks noChangeArrowheads="1"/>
              </p:cNvSpPr>
              <p:nvPr userDrawn="1"/>
            </p:nvSpPr>
            <p:spPr bwMode="ltGray">
              <a:xfrm rot="3816889">
                <a:off x="634" y="378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24" name="Rectangle 35"/>
              <p:cNvSpPr>
                <a:spLocks noChangeArrowheads="1"/>
              </p:cNvSpPr>
              <p:nvPr userDrawn="1"/>
            </p:nvSpPr>
            <p:spPr bwMode="ltGray">
              <a:xfrm rot="4104184">
                <a:off x="606" y="379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25" name="Rectangle 36"/>
              <p:cNvSpPr>
                <a:spLocks noChangeArrowheads="1"/>
              </p:cNvSpPr>
              <p:nvPr userDrawn="1"/>
            </p:nvSpPr>
            <p:spPr bwMode="ltGray">
              <a:xfrm rot="4325343">
                <a:off x="575" y="380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26" name="Rectangle 37"/>
              <p:cNvSpPr>
                <a:spLocks noChangeArrowheads="1"/>
              </p:cNvSpPr>
              <p:nvPr userDrawn="1"/>
            </p:nvSpPr>
            <p:spPr bwMode="ltGray">
              <a:xfrm rot="3368036">
                <a:off x="800" y="368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27" name="Rectangle 38"/>
              <p:cNvSpPr>
                <a:spLocks noChangeArrowheads="1"/>
              </p:cNvSpPr>
              <p:nvPr userDrawn="1"/>
            </p:nvSpPr>
            <p:spPr bwMode="ltGray">
              <a:xfrm rot="3368036">
                <a:off x="772" y="369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28" name="Rectangle 39"/>
              <p:cNvSpPr>
                <a:spLocks noChangeArrowheads="1"/>
              </p:cNvSpPr>
              <p:nvPr userDrawn="1"/>
            </p:nvSpPr>
            <p:spPr bwMode="ltGray">
              <a:xfrm rot="3368036">
                <a:off x="746" y="3716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29" name="Rectangle 40"/>
              <p:cNvSpPr>
                <a:spLocks noChangeArrowheads="1"/>
              </p:cNvSpPr>
              <p:nvPr userDrawn="1"/>
            </p:nvSpPr>
            <p:spPr bwMode="ltGray">
              <a:xfrm rot="3816889">
                <a:off x="717" y="37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30" name="Rectangle 41"/>
              <p:cNvSpPr>
                <a:spLocks noChangeArrowheads="1"/>
              </p:cNvSpPr>
              <p:nvPr userDrawn="1"/>
            </p:nvSpPr>
            <p:spPr bwMode="ltGray">
              <a:xfrm rot="2302266">
                <a:off x="923" y="358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31" name="Rectangle 42"/>
              <p:cNvSpPr>
                <a:spLocks noChangeArrowheads="1"/>
              </p:cNvSpPr>
              <p:nvPr userDrawn="1"/>
            </p:nvSpPr>
            <p:spPr bwMode="ltGray">
              <a:xfrm rot="2302266">
                <a:off x="899" y="360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32" name="Rectangle 43"/>
              <p:cNvSpPr>
                <a:spLocks noChangeArrowheads="1"/>
              </p:cNvSpPr>
              <p:nvPr userDrawn="1"/>
            </p:nvSpPr>
            <p:spPr bwMode="ltGray">
              <a:xfrm rot="2707562">
                <a:off x="876" y="362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33" name="Rectangle 44"/>
              <p:cNvSpPr>
                <a:spLocks noChangeArrowheads="1"/>
              </p:cNvSpPr>
              <p:nvPr userDrawn="1"/>
            </p:nvSpPr>
            <p:spPr bwMode="ltGray">
              <a:xfrm rot="2707562">
                <a:off x="850" y="364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34" name="Rectangle 45"/>
              <p:cNvSpPr>
                <a:spLocks noChangeArrowheads="1"/>
              </p:cNvSpPr>
              <p:nvPr userDrawn="1"/>
            </p:nvSpPr>
            <p:spPr bwMode="ltGray">
              <a:xfrm rot="1525830">
                <a:off x="1027" y="3473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35" name="Rectangle 46"/>
              <p:cNvSpPr>
                <a:spLocks noChangeArrowheads="1"/>
              </p:cNvSpPr>
              <p:nvPr userDrawn="1"/>
            </p:nvSpPr>
            <p:spPr bwMode="ltGray">
              <a:xfrm rot="1525830">
                <a:off x="1009" y="349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36" name="Rectangle 47"/>
              <p:cNvSpPr>
                <a:spLocks noChangeArrowheads="1"/>
              </p:cNvSpPr>
              <p:nvPr userDrawn="1"/>
            </p:nvSpPr>
            <p:spPr bwMode="ltGray">
              <a:xfrm rot="1788117">
                <a:off x="990" y="351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37" name="Rectangle 48"/>
              <p:cNvSpPr>
                <a:spLocks noChangeArrowheads="1"/>
              </p:cNvSpPr>
              <p:nvPr userDrawn="1"/>
            </p:nvSpPr>
            <p:spPr bwMode="ltGray">
              <a:xfrm rot="1788117">
                <a:off x="969" y="354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38" name="Rectangle 49"/>
              <p:cNvSpPr>
                <a:spLocks noChangeArrowheads="1"/>
              </p:cNvSpPr>
              <p:nvPr userDrawn="1"/>
            </p:nvSpPr>
            <p:spPr bwMode="ltGray">
              <a:xfrm rot="841630">
                <a:off x="1113" y="3355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39" name="Rectangle 50"/>
              <p:cNvSpPr>
                <a:spLocks noChangeArrowheads="1"/>
              </p:cNvSpPr>
              <p:nvPr userDrawn="1"/>
            </p:nvSpPr>
            <p:spPr bwMode="ltGray">
              <a:xfrm rot="841630">
                <a:off x="1100" y="337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40" name="Rectangle 51"/>
              <p:cNvSpPr>
                <a:spLocks noChangeArrowheads="1"/>
              </p:cNvSpPr>
              <p:nvPr userDrawn="1"/>
            </p:nvSpPr>
            <p:spPr bwMode="ltGray">
              <a:xfrm rot="1308689">
                <a:off x="1086" y="340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41" name="Rectangle 52"/>
              <p:cNvSpPr>
                <a:spLocks noChangeArrowheads="1"/>
              </p:cNvSpPr>
              <p:nvPr userDrawn="1"/>
            </p:nvSpPr>
            <p:spPr bwMode="ltGray">
              <a:xfrm rot="1308689">
                <a:off x="1064" y="342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42" name="Rectangle 53"/>
              <p:cNvSpPr>
                <a:spLocks noChangeArrowheads="1"/>
              </p:cNvSpPr>
              <p:nvPr userDrawn="1"/>
            </p:nvSpPr>
            <p:spPr bwMode="ltGray">
              <a:xfrm rot="469913">
                <a:off x="1172" y="3225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43" name="Rectangle 54"/>
              <p:cNvSpPr>
                <a:spLocks noChangeArrowheads="1"/>
              </p:cNvSpPr>
              <p:nvPr userDrawn="1"/>
            </p:nvSpPr>
            <p:spPr bwMode="ltGray">
              <a:xfrm rot="559869">
                <a:off x="1162" y="3250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44" name="Rectangle 55"/>
              <p:cNvSpPr>
                <a:spLocks noChangeArrowheads="1"/>
              </p:cNvSpPr>
              <p:nvPr userDrawn="1"/>
            </p:nvSpPr>
            <p:spPr bwMode="ltGray">
              <a:xfrm rot="734079">
                <a:off x="1154" y="327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45" name="Rectangle 56"/>
              <p:cNvSpPr>
                <a:spLocks noChangeArrowheads="1"/>
              </p:cNvSpPr>
              <p:nvPr userDrawn="1"/>
            </p:nvSpPr>
            <p:spPr bwMode="ltGray">
              <a:xfrm rot="734079">
                <a:off x="1141" y="330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46" name="Rectangle 57"/>
              <p:cNvSpPr>
                <a:spLocks noChangeArrowheads="1"/>
              </p:cNvSpPr>
              <p:nvPr userDrawn="1"/>
            </p:nvSpPr>
            <p:spPr bwMode="ltGray">
              <a:xfrm rot="-293905">
                <a:off x="1211" y="309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47" name="Rectangle 58"/>
              <p:cNvSpPr>
                <a:spLocks noChangeArrowheads="1"/>
              </p:cNvSpPr>
              <p:nvPr userDrawn="1"/>
            </p:nvSpPr>
            <p:spPr bwMode="ltGray">
              <a:xfrm rot="-8">
                <a:off x="1201" y="312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48" name="Rectangle 59"/>
              <p:cNvSpPr>
                <a:spLocks noChangeArrowheads="1"/>
              </p:cNvSpPr>
              <p:nvPr userDrawn="1"/>
            </p:nvSpPr>
            <p:spPr bwMode="ltGray">
              <a:xfrm rot="-8">
                <a:off x="1200" y="3147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49" name="Rectangle 60"/>
              <p:cNvSpPr>
                <a:spLocks noChangeArrowheads="1"/>
              </p:cNvSpPr>
              <p:nvPr userDrawn="1"/>
            </p:nvSpPr>
            <p:spPr bwMode="ltGray">
              <a:xfrm rot="214188">
                <a:off x="1189" y="317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50" name="Rectangle 61"/>
              <p:cNvSpPr>
                <a:spLocks noChangeArrowheads="1"/>
              </p:cNvSpPr>
              <p:nvPr userDrawn="1"/>
            </p:nvSpPr>
            <p:spPr bwMode="ltGray">
              <a:xfrm rot="-682388">
                <a:off x="1219" y="296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51" name="Rectangle 62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2991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52" name="Rectangle 63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30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53" name="Rectangle 64"/>
              <p:cNvSpPr>
                <a:spLocks noChangeArrowheads="1"/>
              </p:cNvSpPr>
              <p:nvPr userDrawn="1"/>
            </p:nvSpPr>
            <p:spPr bwMode="ltGray">
              <a:xfrm rot="-270546">
                <a:off x="1219" y="3041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54" name="Rectangle 65"/>
              <p:cNvSpPr>
                <a:spLocks noChangeArrowheads="1"/>
              </p:cNvSpPr>
              <p:nvPr userDrawn="1"/>
            </p:nvSpPr>
            <p:spPr bwMode="ltGray">
              <a:xfrm rot="-1132286">
                <a:off x="1207" y="2843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55" name="Rectangle 66"/>
              <p:cNvSpPr>
                <a:spLocks noChangeArrowheads="1"/>
              </p:cNvSpPr>
              <p:nvPr userDrawn="1"/>
            </p:nvSpPr>
            <p:spPr bwMode="ltGray">
              <a:xfrm rot="-969272">
                <a:off x="1213" y="286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56" name="Rectangle 67"/>
              <p:cNvSpPr>
                <a:spLocks noChangeArrowheads="1"/>
              </p:cNvSpPr>
              <p:nvPr userDrawn="1"/>
            </p:nvSpPr>
            <p:spPr bwMode="ltGray">
              <a:xfrm rot="-969272">
                <a:off x="1216" y="288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57" name="Rectangle 68"/>
              <p:cNvSpPr>
                <a:spLocks noChangeArrowheads="1"/>
              </p:cNvSpPr>
              <p:nvPr userDrawn="1"/>
            </p:nvSpPr>
            <p:spPr bwMode="ltGray">
              <a:xfrm rot="-806259">
                <a:off x="1219" y="29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58" name="Rectangle 69"/>
              <p:cNvSpPr>
                <a:spLocks noChangeArrowheads="1"/>
              </p:cNvSpPr>
              <p:nvPr userDrawn="1"/>
            </p:nvSpPr>
            <p:spPr bwMode="ltGray">
              <a:xfrm rot="-1543941">
                <a:off x="1165" y="272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59" name="Rectangle 70"/>
              <p:cNvSpPr>
                <a:spLocks noChangeArrowheads="1"/>
              </p:cNvSpPr>
              <p:nvPr userDrawn="1"/>
            </p:nvSpPr>
            <p:spPr bwMode="ltGray">
              <a:xfrm rot="-1341953">
                <a:off x="1176" y="2752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60" name="Rectangle 71"/>
              <p:cNvSpPr>
                <a:spLocks noChangeArrowheads="1"/>
              </p:cNvSpPr>
              <p:nvPr userDrawn="1"/>
            </p:nvSpPr>
            <p:spPr bwMode="ltGray">
              <a:xfrm rot="-1341953">
                <a:off x="1184" y="277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61" name="Rectangle 72"/>
              <p:cNvSpPr>
                <a:spLocks noChangeArrowheads="1"/>
              </p:cNvSpPr>
              <p:nvPr userDrawn="1"/>
            </p:nvSpPr>
            <p:spPr bwMode="ltGray">
              <a:xfrm rot="-1341953">
                <a:off x="1194" y="279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62" name="Rectangle 73"/>
              <p:cNvSpPr>
                <a:spLocks noChangeArrowheads="1"/>
              </p:cNvSpPr>
              <p:nvPr userDrawn="1"/>
            </p:nvSpPr>
            <p:spPr bwMode="ltGray">
              <a:xfrm rot="-1928746">
                <a:off x="1101" y="262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63" name="Rectangle 74"/>
              <p:cNvSpPr>
                <a:spLocks noChangeArrowheads="1"/>
              </p:cNvSpPr>
              <p:nvPr userDrawn="1"/>
            </p:nvSpPr>
            <p:spPr bwMode="ltGray">
              <a:xfrm rot="-1844175">
                <a:off x="1114" y="264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64" name="Rectangle 75"/>
              <p:cNvSpPr>
                <a:spLocks noChangeArrowheads="1"/>
              </p:cNvSpPr>
              <p:nvPr userDrawn="1"/>
            </p:nvSpPr>
            <p:spPr bwMode="ltGray">
              <a:xfrm rot="-1752383">
                <a:off x="1129" y="266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65" name="Rectangle 76"/>
              <p:cNvSpPr>
                <a:spLocks noChangeArrowheads="1"/>
              </p:cNvSpPr>
              <p:nvPr userDrawn="1"/>
            </p:nvSpPr>
            <p:spPr bwMode="ltGray">
              <a:xfrm rot="-1752383">
                <a:off x="1142" y="268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66" name="Rectangle 77"/>
              <p:cNvSpPr>
                <a:spLocks noChangeArrowheads="1"/>
              </p:cNvSpPr>
              <p:nvPr userDrawn="1"/>
            </p:nvSpPr>
            <p:spPr bwMode="ltGray">
              <a:xfrm rot="-2466736">
                <a:off x="1014" y="253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67" name="Rectangle 78"/>
              <p:cNvSpPr>
                <a:spLocks noChangeArrowheads="1"/>
              </p:cNvSpPr>
              <p:nvPr userDrawn="1"/>
            </p:nvSpPr>
            <p:spPr bwMode="ltGray">
              <a:xfrm rot="-2466736">
                <a:off x="1035" y="255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68" name="Rectangle 79"/>
              <p:cNvSpPr>
                <a:spLocks noChangeArrowheads="1"/>
              </p:cNvSpPr>
              <p:nvPr userDrawn="1"/>
            </p:nvSpPr>
            <p:spPr bwMode="ltGray">
              <a:xfrm rot="-2466736">
                <a:off x="1050" y="257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69" name="Rectangle 80"/>
              <p:cNvSpPr>
                <a:spLocks noChangeArrowheads="1"/>
              </p:cNvSpPr>
              <p:nvPr userDrawn="1"/>
            </p:nvSpPr>
            <p:spPr bwMode="ltGray">
              <a:xfrm rot="-2342866">
                <a:off x="1068" y="2590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70" name="Freeform 81"/>
              <p:cNvSpPr>
                <a:spLocks/>
              </p:cNvSpPr>
              <p:nvPr userDrawn="1"/>
            </p:nvSpPr>
            <p:spPr bwMode="ltGray">
              <a:xfrm>
                <a:off x="486" y="2563"/>
                <a:ext cx="180" cy="151"/>
              </a:xfrm>
              <a:custGeom>
                <a:avLst/>
                <a:gdLst>
                  <a:gd name="T0" fmla="*/ 0 w 180"/>
                  <a:gd name="T1" fmla="*/ 144 h 151"/>
                  <a:gd name="T2" fmla="*/ 28 w 180"/>
                  <a:gd name="T3" fmla="*/ 147 h 151"/>
                  <a:gd name="T4" fmla="*/ 64 w 180"/>
                  <a:gd name="T5" fmla="*/ 46 h 151"/>
                  <a:gd name="T6" fmla="*/ 94 w 180"/>
                  <a:gd name="T7" fmla="*/ 151 h 151"/>
                  <a:gd name="T8" fmla="*/ 129 w 180"/>
                  <a:gd name="T9" fmla="*/ 151 h 151"/>
                  <a:gd name="T10" fmla="*/ 180 w 180"/>
                  <a:gd name="T11" fmla="*/ 9 h 151"/>
                  <a:gd name="T12" fmla="*/ 148 w 180"/>
                  <a:gd name="T13" fmla="*/ 10 h 151"/>
                  <a:gd name="T14" fmla="*/ 112 w 180"/>
                  <a:gd name="T15" fmla="*/ 112 h 151"/>
                  <a:gd name="T16" fmla="*/ 79 w 180"/>
                  <a:gd name="T17" fmla="*/ 0 h 151"/>
                  <a:gd name="T18" fmla="*/ 48 w 180"/>
                  <a:gd name="T19" fmla="*/ 0 h 151"/>
                  <a:gd name="T20" fmla="*/ 0 w 180"/>
                  <a:gd name="T21" fmla="*/ 144 h 15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180" h="151">
                    <a:moveTo>
                      <a:pt x="0" y="144"/>
                    </a:moveTo>
                    <a:lnTo>
                      <a:pt x="28" y="147"/>
                    </a:lnTo>
                    <a:lnTo>
                      <a:pt x="64" y="46"/>
                    </a:lnTo>
                    <a:lnTo>
                      <a:pt x="94" y="151"/>
                    </a:lnTo>
                    <a:lnTo>
                      <a:pt x="129" y="151"/>
                    </a:lnTo>
                    <a:lnTo>
                      <a:pt x="180" y="9"/>
                    </a:lnTo>
                    <a:lnTo>
                      <a:pt x="148" y="10"/>
                    </a:lnTo>
                    <a:lnTo>
                      <a:pt x="112" y="112"/>
                    </a:lnTo>
                    <a:lnTo>
                      <a:pt x="79" y="0"/>
                    </a:lnTo>
                    <a:lnTo>
                      <a:pt x="48" y="0"/>
                    </a:lnTo>
                    <a:lnTo>
                      <a:pt x="0" y="144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" name="Rectangle 82"/>
              <p:cNvSpPr>
                <a:spLocks noChangeArrowheads="1"/>
              </p:cNvSpPr>
              <p:nvPr userDrawn="1"/>
            </p:nvSpPr>
            <p:spPr bwMode="ltGray">
              <a:xfrm rot="6575641">
                <a:off x="-217" y="3138"/>
                <a:ext cx="122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72" name="Rectangle 83"/>
              <p:cNvSpPr>
                <a:spLocks noChangeArrowheads="1"/>
              </p:cNvSpPr>
              <p:nvPr userDrawn="1"/>
            </p:nvSpPr>
            <p:spPr bwMode="ltGray">
              <a:xfrm rot="238799">
                <a:off x="4" y="3146"/>
                <a:ext cx="103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73" name="Rectangle 84"/>
              <p:cNvSpPr>
                <a:spLocks noChangeArrowheads="1"/>
              </p:cNvSpPr>
              <p:nvPr userDrawn="1"/>
            </p:nvSpPr>
            <p:spPr bwMode="ltGray">
              <a:xfrm rot="-2957028">
                <a:off x="907" y="247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74" name="Rectangle 85"/>
              <p:cNvSpPr>
                <a:spLocks noChangeArrowheads="1"/>
              </p:cNvSpPr>
              <p:nvPr userDrawn="1"/>
            </p:nvSpPr>
            <p:spPr bwMode="ltGray">
              <a:xfrm rot="-2957028">
                <a:off x="930" y="248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75" name="Rectangle 86"/>
              <p:cNvSpPr>
                <a:spLocks noChangeArrowheads="1"/>
              </p:cNvSpPr>
              <p:nvPr userDrawn="1"/>
            </p:nvSpPr>
            <p:spPr bwMode="ltGray">
              <a:xfrm rot="-2957028">
                <a:off x="954" y="249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76" name="Rectangle 87"/>
              <p:cNvSpPr>
                <a:spLocks noChangeArrowheads="1"/>
              </p:cNvSpPr>
              <p:nvPr userDrawn="1"/>
            </p:nvSpPr>
            <p:spPr bwMode="ltGray">
              <a:xfrm rot="-2661033">
                <a:off x="974" y="2509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77" name="Rectangle 88"/>
              <p:cNvSpPr>
                <a:spLocks noChangeArrowheads="1"/>
              </p:cNvSpPr>
              <p:nvPr userDrawn="1"/>
            </p:nvSpPr>
            <p:spPr bwMode="ltGray">
              <a:xfrm rot="-3638503">
                <a:off x="788" y="242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78" name="Rectangle 89"/>
              <p:cNvSpPr>
                <a:spLocks noChangeArrowheads="1"/>
              </p:cNvSpPr>
              <p:nvPr userDrawn="1"/>
            </p:nvSpPr>
            <p:spPr bwMode="ltGray">
              <a:xfrm rot="-3638503">
                <a:off x="815" y="243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79" name="Rectangle 90"/>
              <p:cNvSpPr>
                <a:spLocks noChangeArrowheads="1"/>
              </p:cNvSpPr>
              <p:nvPr userDrawn="1"/>
            </p:nvSpPr>
            <p:spPr bwMode="ltGray">
              <a:xfrm rot="-3514633">
                <a:off x="837" y="2440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80" name="Rectangle 91"/>
              <p:cNvSpPr>
                <a:spLocks noChangeArrowheads="1"/>
              </p:cNvSpPr>
              <p:nvPr userDrawn="1"/>
            </p:nvSpPr>
            <p:spPr bwMode="ltGray">
              <a:xfrm rot="-3220799">
                <a:off x="862" y="245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81" name="Rectangle 92"/>
              <p:cNvSpPr>
                <a:spLocks noChangeArrowheads="1"/>
              </p:cNvSpPr>
              <p:nvPr userDrawn="1"/>
            </p:nvSpPr>
            <p:spPr bwMode="ltGray">
              <a:xfrm rot="-4338250">
                <a:off x="649" y="239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82" name="Rectangle 93"/>
              <p:cNvSpPr>
                <a:spLocks noChangeArrowheads="1"/>
              </p:cNvSpPr>
              <p:nvPr userDrawn="1"/>
            </p:nvSpPr>
            <p:spPr bwMode="ltGray">
              <a:xfrm rot="-4250359">
                <a:off x="677" y="240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83" name="Rectangle 94"/>
              <p:cNvSpPr>
                <a:spLocks noChangeArrowheads="1"/>
              </p:cNvSpPr>
              <p:nvPr userDrawn="1"/>
            </p:nvSpPr>
            <p:spPr bwMode="ltGray">
              <a:xfrm rot="-4250359">
                <a:off x="708" y="240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84" name="Rectangle 95"/>
              <p:cNvSpPr>
                <a:spLocks noChangeArrowheads="1"/>
              </p:cNvSpPr>
              <p:nvPr userDrawn="1"/>
            </p:nvSpPr>
            <p:spPr bwMode="ltGray">
              <a:xfrm rot="-3989246">
                <a:off x="738" y="241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85" name="Rectangle 96"/>
              <p:cNvSpPr>
                <a:spLocks noChangeArrowheads="1"/>
              </p:cNvSpPr>
              <p:nvPr userDrawn="1"/>
            </p:nvSpPr>
            <p:spPr bwMode="ltGray">
              <a:xfrm rot="-4862215">
                <a:off x="503" y="239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86" name="Rectangle 97"/>
              <p:cNvSpPr>
                <a:spLocks noChangeArrowheads="1"/>
              </p:cNvSpPr>
              <p:nvPr userDrawn="1"/>
            </p:nvSpPr>
            <p:spPr bwMode="ltGray">
              <a:xfrm rot="-4673370">
                <a:off x="534" y="239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87" name="Rectangle 98"/>
              <p:cNvSpPr>
                <a:spLocks noChangeArrowheads="1"/>
              </p:cNvSpPr>
              <p:nvPr userDrawn="1"/>
            </p:nvSpPr>
            <p:spPr bwMode="ltGray">
              <a:xfrm rot="-4646721">
                <a:off x="563" y="239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88" name="Rectangle 99"/>
              <p:cNvSpPr>
                <a:spLocks noChangeArrowheads="1"/>
              </p:cNvSpPr>
              <p:nvPr userDrawn="1"/>
            </p:nvSpPr>
            <p:spPr bwMode="ltGray">
              <a:xfrm rot="-4580623">
                <a:off x="595" y="239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89" name="Rectangle 100"/>
              <p:cNvSpPr>
                <a:spLocks noChangeArrowheads="1"/>
              </p:cNvSpPr>
              <p:nvPr userDrawn="1"/>
            </p:nvSpPr>
            <p:spPr bwMode="ltGray">
              <a:xfrm rot="-5195129">
                <a:off x="355" y="241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90" name="Rectangle 101"/>
              <p:cNvSpPr>
                <a:spLocks noChangeArrowheads="1"/>
              </p:cNvSpPr>
              <p:nvPr userDrawn="1"/>
            </p:nvSpPr>
            <p:spPr bwMode="ltGray">
              <a:xfrm rot="-5360484">
                <a:off x="385" y="240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91" name="Rectangle 102"/>
              <p:cNvSpPr>
                <a:spLocks noChangeArrowheads="1"/>
              </p:cNvSpPr>
              <p:nvPr userDrawn="1"/>
            </p:nvSpPr>
            <p:spPr bwMode="ltGray">
              <a:xfrm rot="-5288939">
                <a:off x="419" y="240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92" name="Rectangle 103"/>
              <p:cNvSpPr>
                <a:spLocks noChangeArrowheads="1"/>
              </p:cNvSpPr>
              <p:nvPr userDrawn="1"/>
            </p:nvSpPr>
            <p:spPr bwMode="ltGray">
              <a:xfrm rot="-5164854">
                <a:off x="449" y="2400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93" name="Rectangle 104"/>
              <p:cNvSpPr>
                <a:spLocks noChangeArrowheads="1"/>
              </p:cNvSpPr>
              <p:nvPr userDrawn="1"/>
            </p:nvSpPr>
            <p:spPr bwMode="ltGray">
              <a:xfrm rot="-6132163">
                <a:off x="206" y="245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94" name="Rectangle 105"/>
              <p:cNvSpPr>
                <a:spLocks noChangeArrowheads="1"/>
              </p:cNvSpPr>
              <p:nvPr userDrawn="1"/>
            </p:nvSpPr>
            <p:spPr bwMode="ltGray">
              <a:xfrm rot="-6220433">
                <a:off x="237" y="24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95" name="Rectangle 106"/>
              <p:cNvSpPr>
                <a:spLocks noChangeArrowheads="1"/>
              </p:cNvSpPr>
              <p:nvPr userDrawn="1"/>
            </p:nvSpPr>
            <p:spPr bwMode="ltGray">
              <a:xfrm rot="-6110943">
                <a:off x="266" y="243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96" name="Rectangle 107"/>
              <p:cNvSpPr>
                <a:spLocks noChangeArrowheads="1"/>
              </p:cNvSpPr>
              <p:nvPr userDrawn="1"/>
            </p:nvSpPr>
            <p:spPr bwMode="ltGray">
              <a:xfrm rot="-5919570">
                <a:off x="293" y="242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97" name="Rectangle 108"/>
              <p:cNvSpPr>
                <a:spLocks noChangeArrowheads="1"/>
              </p:cNvSpPr>
              <p:nvPr userDrawn="1"/>
            </p:nvSpPr>
            <p:spPr bwMode="ltGray">
              <a:xfrm rot="-7376291">
                <a:off x="6" y="25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98" name="Rectangle 109"/>
              <p:cNvSpPr>
                <a:spLocks noChangeArrowheads="1"/>
              </p:cNvSpPr>
              <p:nvPr userDrawn="1"/>
            </p:nvSpPr>
            <p:spPr bwMode="ltGray">
              <a:xfrm rot="-7168347">
                <a:off x="65" y="2516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99" name="Rectangle 110"/>
              <p:cNvSpPr>
                <a:spLocks noChangeArrowheads="1"/>
              </p:cNvSpPr>
              <p:nvPr userDrawn="1"/>
            </p:nvSpPr>
            <p:spPr bwMode="ltGray">
              <a:xfrm rot="-6802416">
                <a:off x="92" y="250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00" name="Rectangle 111"/>
              <p:cNvSpPr>
                <a:spLocks noChangeArrowheads="1"/>
              </p:cNvSpPr>
              <p:nvPr userDrawn="1"/>
            </p:nvSpPr>
            <p:spPr bwMode="ltGray">
              <a:xfrm rot="-6802416">
                <a:off x="119" y="249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01" name="Rectangle 112"/>
              <p:cNvSpPr>
                <a:spLocks noChangeArrowheads="1"/>
              </p:cNvSpPr>
              <p:nvPr userDrawn="1"/>
            </p:nvSpPr>
            <p:spPr bwMode="ltGray">
              <a:xfrm rot="-6457704">
                <a:off x="150" y="247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02" name="Rectangle 113"/>
              <p:cNvSpPr>
                <a:spLocks noChangeArrowheads="1"/>
              </p:cNvSpPr>
              <p:nvPr userDrawn="1"/>
            </p:nvSpPr>
            <p:spPr bwMode="ltGray">
              <a:xfrm rot="-1876771">
                <a:off x="0" y="336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03" name="Rectangle 114"/>
              <p:cNvSpPr>
                <a:spLocks noChangeArrowheads="1"/>
              </p:cNvSpPr>
              <p:nvPr userDrawn="1"/>
            </p:nvSpPr>
            <p:spPr bwMode="ltGray">
              <a:xfrm rot="3283992">
                <a:off x="511" y="347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04" name="Rectangle 115"/>
              <p:cNvSpPr>
                <a:spLocks noChangeArrowheads="1"/>
              </p:cNvSpPr>
              <p:nvPr userDrawn="1"/>
            </p:nvSpPr>
            <p:spPr bwMode="ltGray">
              <a:xfrm rot="3283992">
                <a:off x="35" y="279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05" name="Rectangle 116"/>
              <p:cNvSpPr>
                <a:spLocks noChangeArrowheads="1"/>
              </p:cNvSpPr>
              <p:nvPr userDrawn="1"/>
            </p:nvSpPr>
            <p:spPr bwMode="ltGray">
              <a:xfrm rot="-1876771">
                <a:off x="700" y="2851"/>
                <a:ext cx="31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06" name="Rectangle 117"/>
              <p:cNvSpPr>
                <a:spLocks noChangeArrowheads="1"/>
              </p:cNvSpPr>
              <p:nvPr userDrawn="1"/>
            </p:nvSpPr>
            <p:spPr bwMode="ltGray">
              <a:xfrm rot="5908516">
                <a:off x="200" y="3915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07" name="Rectangle 118"/>
              <p:cNvSpPr>
                <a:spLocks noChangeArrowheads="1"/>
              </p:cNvSpPr>
              <p:nvPr userDrawn="1"/>
            </p:nvSpPr>
            <p:spPr bwMode="ltGray">
              <a:xfrm rot="6683973">
                <a:off x="45" y="3915"/>
                <a:ext cx="144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08" name="Rectangle 119"/>
              <p:cNvSpPr>
                <a:spLocks noChangeArrowheads="1"/>
              </p:cNvSpPr>
              <p:nvPr userDrawn="1"/>
            </p:nvSpPr>
            <p:spPr bwMode="ltGray">
              <a:xfrm rot="5245609">
                <a:off x="361" y="389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09" name="Rectangle 120"/>
              <p:cNvSpPr>
                <a:spLocks noChangeArrowheads="1"/>
              </p:cNvSpPr>
              <p:nvPr userDrawn="1"/>
            </p:nvSpPr>
            <p:spPr bwMode="ltGray">
              <a:xfrm rot="4500520">
                <a:off x="522" y="3847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10" name="Rectangle 121"/>
              <p:cNvSpPr>
                <a:spLocks noChangeArrowheads="1"/>
              </p:cNvSpPr>
              <p:nvPr userDrawn="1"/>
            </p:nvSpPr>
            <p:spPr bwMode="ltGray">
              <a:xfrm rot="3805227">
                <a:off x="670" y="377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11" name="Rectangle 122"/>
              <p:cNvSpPr>
                <a:spLocks noChangeArrowheads="1"/>
              </p:cNvSpPr>
              <p:nvPr userDrawn="1"/>
            </p:nvSpPr>
            <p:spPr bwMode="ltGray">
              <a:xfrm rot="3060138">
                <a:off x="813" y="368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12" name="Rectangle 123"/>
              <p:cNvSpPr>
                <a:spLocks noChangeArrowheads="1"/>
              </p:cNvSpPr>
              <p:nvPr userDrawn="1"/>
            </p:nvSpPr>
            <p:spPr bwMode="ltGray">
              <a:xfrm rot="2090281">
                <a:off x="938" y="3582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13" name="Rectangle 124"/>
              <p:cNvSpPr>
                <a:spLocks noChangeArrowheads="1"/>
              </p:cNvSpPr>
              <p:nvPr userDrawn="1"/>
            </p:nvSpPr>
            <p:spPr bwMode="ltGray">
              <a:xfrm rot="-7168347">
                <a:off x="-18" y="2506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14" name="Rectangle 125"/>
              <p:cNvSpPr>
                <a:spLocks noChangeArrowheads="1"/>
              </p:cNvSpPr>
              <p:nvPr userDrawn="1"/>
            </p:nvSpPr>
            <p:spPr bwMode="ltGray">
              <a:xfrm rot="-6406501">
                <a:off x="136" y="243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15" name="Rectangle 126"/>
              <p:cNvSpPr>
                <a:spLocks noChangeArrowheads="1"/>
              </p:cNvSpPr>
              <p:nvPr userDrawn="1"/>
            </p:nvSpPr>
            <p:spPr bwMode="ltGray">
              <a:xfrm rot="-4970620">
                <a:off x="447" y="2364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16" name="Rectangle 127"/>
              <p:cNvSpPr>
                <a:spLocks noChangeArrowheads="1"/>
              </p:cNvSpPr>
              <p:nvPr userDrawn="1"/>
            </p:nvSpPr>
            <p:spPr bwMode="ltGray">
              <a:xfrm rot="-4298502">
                <a:off x="597" y="2360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17" name="Rectangle 128"/>
              <p:cNvSpPr>
                <a:spLocks noChangeArrowheads="1"/>
              </p:cNvSpPr>
              <p:nvPr userDrawn="1"/>
            </p:nvSpPr>
            <p:spPr bwMode="ltGray">
              <a:xfrm rot="-3676305">
                <a:off x="739" y="2386"/>
                <a:ext cx="15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18" name="Rectangle 129"/>
              <p:cNvSpPr>
                <a:spLocks noChangeArrowheads="1"/>
              </p:cNvSpPr>
              <p:nvPr userDrawn="1"/>
            </p:nvSpPr>
            <p:spPr bwMode="ltGray">
              <a:xfrm rot="-3188616">
                <a:off x="869" y="24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19" name="Rectangle 130"/>
              <p:cNvSpPr>
                <a:spLocks noChangeArrowheads="1"/>
              </p:cNvSpPr>
              <p:nvPr userDrawn="1"/>
            </p:nvSpPr>
            <p:spPr bwMode="ltGray">
              <a:xfrm rot="-2610246">
                <a:off x="984" y="2497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20" name="Rectangle 131"/>
              <p:cNvSpPr>
                <a:spLocks noChangeArrowheads="1"/>
              </p:cNvSpPr>
              <p:nvPr userDrawn="1"/>
            </p:nvSpPr>
            <p:spPr bwMode="ltGray">
              <a:xfrm rot="-2190008">
                <a:off x="1075" y="2585"/>
                <a:ext cx="17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21" name="Rectangle 132"/>
              <p:cNvSpPr>
                <a:spLocks noChangeArrowheads="1"/>
              </p:cNvSpPr>
              <p:nvPr userDrawn="1"/>
            </p:nvSpPr>
            <p:spPr bwMode="ltGray">
              <a:xfrm rot="-1728558">
                <a:off x="1147" y="2688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22" name="Rectangle 133"/>
              <p:cNvSpPr>
                <a:spLocks noChangeArrowheads="1"/>
              </p:cNvSpPr>
              <p:nvPr userDrawn="1"/>
            </p:nvSpPr>
            <p:spPr bwMode="ltGray">
              <a:xfrm rot="-1172118">
                <a:off x="1198" y="2805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23" name="Rectangle 134"/>
              <p:cNvSpPr>
                <a:spLocks noChangeArrowheads="1"/>
              </p:cNvSpPr>
              <p:nvPr userDrawn="1"/>
            </p:nvSpPr>
            <p:spPr bwMode="ltGray">
              <a:xfrm rot="-753845">
                <a:off x="1218" y="29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24" name="Rectangle 135"/>
              <p:cNvSpPr>
                <a:spLocks noChangeArrowheads="1"/>
              </p:cNvSpPr>
              <p:nvPr userDrawn="1"/>
            </p:nvSpPr>
            <p:spPr bwMode="ltGray">
              <a:xfrm rot="-287823">
                <a:off x="1213" y="3066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25" name="Rectangle 136"/>
              <p:cNvSpPr>
                <a:spLocks noChangeArrowheads="1"/>
              </p:cNvSpPr>
              <p:nvPr userDrawn="1"/>
            </p:nvSpPr>
            <p:spPr bwMode="ltGray">
              <a:xfrm rot="696741">
                <a:off x="1126" y="3337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26" name="Rectangle 137"/>
              <p:cNvSpPr>
                <a:spLocks noChangeArrowheads="1"/>
              </p:cNvSpPr>
              <p:nvPr userDrawn="1"/>
            </p:nvSpPr>
            <p:spPr bwMode="ltGray">
              <a:xfrm rot="1529990">
                <a:off x="1041" y="3465"/>
                <a:ext cx="140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27" name="Freeform 138"/>
              <p:cNvSpPr>
                <a:spLocks/>
              </p:cNvSpPr>
              <p:nvPr userDrawn="1"/>
            </p:nvSpPr>
            <p:spPr bwMode="ltGray">
              <a:xfrm>
                <a:off x="850" y="3136"/>
                <a:ext cx="204" cy="120"/>
              </a:xfrm>
              <a:custGeom>
                <a:avLst/>
                <a:gdLst>
                  <a:gd name="T0" fmla="*/ 168 w 204"/>
                  <a:gd name="T1" fmla="*/ 120 h 120"/>
                  <a:gd name="T2" fmla="*/ 204 w 204"/>
                  <a:gd name="T3" fmla="*/ 12 h 120"/>
                  <a:gd name="T4" fmla="*/ 42 w 204"/>
                  <a:gd name="T5" fmla="*/ 0 h 120"/>
                  <a:gd name="T6" fmla="*/ 0 w 204"/>
                  <a:gd name="T7" fmla="*/ 108 h 120"/>
                  <a:gd name="T8" fmla="*/ 30 w 204"/>
                  <a:gd name="T9" fmla="*/ 114 h 120"/>
                  <a:gd name="T10" fmla="*/ 60 w 204"/>
                  <a:gd name="T11" fmla="*/ 30 h 120"/>
                  <a:gd name="T12" fmla="*/ 102 w 204"/>
                  <a:gd name="T13" fmla="*/ 36 h 120"/>
                  <a:gd name="T14" fmla="*/ 78 w 204"/>
                  <a:gd name="T15" fmla="*/ 108 h 120"/>
                  <a:gd name="T16" fmla="*/ 102 w 204"/>
                  <a:gd name="T17" fmla="*/ 108 h 120"/>
                  <a:gd name="T18" fmla="*/ 132 w 204"/>
                  <a:gd name="T19" fmla="*/ 36 h 120"/>
                  <a:gd name="T20" fmla="*/ 162 w 204"/>
                  <a:gd name="T21" fmla="*/ 36 h 120"/>
                  <a:gd name="T22" fmla="*/ 138 w 204"/>
                  <a:gd name="T23" fmla="*/ 114 h 120"/>
                  <a:gd name="T24" fmla="*/ 168 w 204"/>
                  <a:gd name="T25" fmla="*/ 120 h 120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204" h="120">
                    <a:moveTo>
                      <a:pt x="168" y="120"/>
                    </a:moveTo>
                    <a:lnTo>
                      <a:pt x="204" y="12"/>
                    </a:lnTo>
                    <a:lnTo>
                      <a:pt x="42" y="0"/>
                    </a:lnTo>
                    <a:lnTo>
                      <a:pt x="0" y="108"/>
                    </a:lnTo>
                    <a:lnTo>
                      <a:pt x="30" y="114"/>
                    </a:lnTo>
                    <a:lnTo>
                      <a:pt x="60" y="30"/>
                    </a:lnTo>
                    <a:lnTo>
                      <a:pt x="102" y="36"/>
                    </a:lnTo>
                    <a:lnTo>
                      <a:pt x="78" y="108"/>
                    </a:lnTo>
                    <a:lnTo>
                      <a:pt x="102" y="108"/>
                    </a:lnTo>
                    <a:lnTo>
                      <a:pt x="132" y="36"/>
                    </a:lnTo>
                    <a:lnTo>
                      <a:pt x="162" y="36"/>
                    </a:lnTo>
                    <a:lnTo>
                      <a:pt x="138" y="114"/>
                    </a:lnTo>
                    <a:lnTo>
                      <a:pt x="168" y="12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8" name="Freeform 139"/>
              <p:cNvSpPr>
                <a:spLocks/>
              </p:cNvSpPr>
              <p:nvPr userDrawn="1"/>
            </p:nvSpPr>
            <p:spPr bwMode="ltGray">
              <a:xfrm>
                <a:off x="19" y="2722"/>
                <a:ext cx="90" cy="78"/>
              </a:xfrm>
              <a:custGeom>
                <a:avLst/>
                <a:gdLst>
                  <a:gd name="T0" fmla="*/ 66 w 90"/>
                  <a:gd name="T1" fmla="*/ 36 h 78"/>
                  <a:gd name="T2" fmla="*/ 66 w 90"/>
                  <a:gd name="T3" fmla="*/ 36 h 78"/>
                  <a:gd name="T4" fmla="*/ 18 w 90"/>
                  <a:gd name="T5" fmla="*/ 24 h 78"/>
                  <a:gd name="T6" fmla="*/ 0 w 90"/>
                  <a:gd name="T7" fmla="*/ 30 h 78"/>
                  <a:gd name="T8" fmla="*/ 36 w 90"/>
                  <a:gd name="T9" fmla="*/ 78 h 78"/>
                  <a:gd name="T10" fmla="*/ 48 w 90"/>
                  <a:gd name="T11" fmla="*/ 72 h 78"/>
                  <a:gd name="T12" fmla="*/ 24 w 90"/>
                  <a:gd name="T13" fmla="*/ 36 h 78"/>
                  <a:gd name="T14" fmla="*/ 24 w 90"/>
                  <a:gd name="T15" fmla="*/ 36 h 78"/>
                  <a:gd name="T16" fmla="*/ 72 w 90"/>
                  <a:gd name="T17" fmla="*/ 54 h 78"/>
                  <a:gd name="T18" fmla="*/ 90 w 90"/>
                  <a:gd name="T19" fmla="*/ 42 h 78"/>
                  <a:gd name="T20" fmla="*/ 54 w 90"/>
                  <a:gd name="T21" fmla="*/ 0 h 78"/>
                  <a:gd name="T22" fmla="*/ 42 w 90"/>
                  <a:gd name="T23" fmla="*/ 6 h 78"/>
                  <a:gd name="T24" fmla="*/ 66 w 90"/>
                  <a:gd name="T25" fmla="*/ 36 h 7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90" h="78">
                    <a:moveTo>
                      <a:pt x="66" y="36"/>
                    </a:moveTo>
                    <a:lnTo>
                      <a:pt x="66" y="36"/>
                    </a:lnTo>
                    <a:lnTo>
                      <a:pt x="18" y="24"/>
                    </a:lnTo>
                    <a:lnTo>
                      <a:pt x="0" y="30"/>
                    </a:lnTo>
                    <a:lnTo>
                      <a:pt x="36" y="78"/>
                    </a:lnTo>
                    <a:lnTo>
                      <a:pt x="48" y="72"/>
                    </a:lnTo>
                    <a:lnTo>
                      <a:pt x="24" y="36"/>
                    </a:lnTo>
                    <a:lnTo>
                      <a:pt x="72" y="54"/>
                    </a:lnTo>
                    <a:lnTo>
                      <a:pt x="90" y="42"/>
                    </a:lnTo>
                    <a:lnTo>
                      <a:pt x="54" y="0"/>
                    </a:lnTo>
                    <a:lnTo>
                      <a:pt x="42" y="6"/>
                    </a:lnTo>
                    <a:lnTo>
                      <a:pt x="6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9" name="Freeform 140"/>
              <p:cNvSpPr>
                <a:spLocks/>
              </p:cNvSpPr>
              <p:nvPr userDrawn="1"/>
            </p:nvSpPr>
            <p:spPr bwMode="ltGray">
              <a:xfrm>
                <a:off x="97" y="2651"/>
                <a:ext cx="101" cy="89"/>
              </a:xfrm>
              <a:custGeom>
                <a:avLst/>
                <a:gdLst>
                  <a:gd name="T0" fmla="*/ 54 w 101"/>
                  <a:gd name="T1" fmla="*/ 89 h 89"/>
                  <a:gd name="T2" fmla="*/ 65 w 101"/>
                  <a:gd name="T3" fmla="*/ 83 h 89"/>
                  <a:gd name="T4" fmla="*/ 48 w 101"/>
                  <a:gd name="T5" fmla="*/ 35 h 89"/>
                  <a:gd name="T6" fmla="*/ 89 w 101"/>
                  <a:gd name="T7" fmla="*/ 65 h 89"/>
                  <a:gd name="T8" fmla="*/ 101 w 101"/>
                  <a:gd name="T9" fmla="*/ 59 h 89"/>
                  <a:gd name="T10" fmla="*/ 83 w 101"/>
                  <a:gd name="T11" fmla="*/ 0 h 89"/>
                  <a:gd name="T12" fmla="*/ 71 w 101"/>
                  <a:gd name="T13" fmla="*/ 12 h 89"/>
                  <a:gd name="T14" fmla="*/ 83 w 101"/>
                  <a:gd name="T15" fmla="*/ 41 h 89"/>
                  <a:gd name="T16" fmla="*/ 48 w 101"/>
                  <a:gd name="T17" fmla="*/ 23 h 89"/>
                  <a:gd name="T18" fmla="*/ 36 w 101"/>
                  <a:gd name="T19" fmla="*/ 29 h 89"/>
                  <a:gd name="T20" fmla="*/ 45 w 101"/>
                  <a:gd name="T21" fmla="*/ 68 h 89"/>
                  <a:gd name="T22" fmla="*/ 18 w 101"/>
                  <a:gd name="T23" fmla="*/ 41 h 89"/>
                  <a:gd name="T24" fmla="*/ 0 w 101"/>
                  <a:gd name="T25" fmla="*/ 53 h 89"/>
                  <a:gd name="T26" fmla="*/ 54 w 101"/>
                  <a:gd name="T27" fmla="*/ 89 h 89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101" h="89">
                    <a:moveTo>
                      <a:pt x="54" y="89"/>
                    </a:moveTo>
                    <a:lnTo>
                      <a:pt x="65" y="83"/>
                    </a:lnTo>
                    <a:lnTo>
                      <a:pt x="48" y="35"/>
                    </a:lnTo>
                    <a:lnTo>
                      <a:pt x="89" y="65"/>
                    </a:lnTo>
                    <a:lnTo>
                      <a:pt x="101" y="59"/>
                    </a:lnTo>
                    <a:lnTo>
                      <a:pt x="83" y="0"/>
                    </a:lnTo>
                    <a:lnTo>
                      <a:pt x="71" y="12"/>
                    </a:lnTo>
                    <a:lnTo>
                      <a:pt x="83" y="41"/>
                    </a:lnTo>
                    <a:lnTo>
                      <a:pt x="48" y="23"/>
                    </a:lnTo>
                    <a:lnTo>
                      <a:pt x="36" y="29"/>
                    </a:lnTo>
                    <a:lnTo>
                      <a:pt x="45" y="68"/>
                    </a:lnTo>
                    <a:lnTo>
                      <a:pt x="18" y="41"/>
                    </a:lnTo>
                    <a:lnTo>
                      <a:pt x="0" y="53"/>
                    </a:lnTo>
                    <a:lnTo>
                      <a:pt x="54" y="89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0" name="Freeform 141"/>
              <p:cNvSpPr>
                <a:spLocks/>
              </p:cNvSpPr>
              <p:nvPr userDrawn="1"/>
            </p:nvSpPr>
            <p:spPr bwMode="ltGray">
              <a:xfrm>
                <a:off x="677" y="3502"/>
                <a:ext cx="83" cy="78"/>
              </a:xfrm>
              <a:custGeom>
                <a:avLst/>
                <a:gdLst>
                  <a:gd name="T0" fmla="*/ 36 w 83"/>
                  <a:gd name="T1" fmla="*/ 78 h 78"/>
                  <a:gd name="T2" fmla="*/ 83 w 83"/>
                  <a:gd name="T3" fmla="*/ 48 h 78"/>
                  <a:gd name="T4" fmla="*/ 54 w 83"/>
                  <a:gd name="T5" fmla="*/ 0 h 78"/>
                  <a:gd name="T6" fmla="*/ 0 w 83"/>
                  <a:gd name="T7" fmla="*/ 30 h 78"/>
                  <a:gd name="T8" fmla="*/ 6 w 83"/>
                  <a:gd name="T9" fmla="*/ 36 h 78"/>
                  <a:gd name="T10" fmla="*/ 42 w 83"/>
                  <a:gd name="T11" fmla="*/ 18 h 78"/>
                  <a:gd name="T12" fmla="*/ 54 w 83"/>
                  <a:gd name="T13" fmla="*/ 30 h 78"/>
                  <a:gd name="T14" fmla="*/ 24 w 83"/>
                  <a:gd name="T15" fmla="*/ 48 h 78"/>
                  <a:gd name="T16" fmla="*/ 30 w 83"/>
                  <a:gd name="T17" fmla="*/ 54 h 78"/>
                  <a:gd name="T18" fmla="*/ 60 w 83"/>
                  <a:gd name="T19" fmla="*/ 36 h 78"/>
                  <a:gd name="T20" fmla="*/ 66 w 83"/>
                  <a:gd name="T21" fmla="*/ 48 h 78"/>
                  <a:gd name="T22" fmla="*/ 30 w 83"/>
                  <a:gd name="T23" fmla="*/ 66 h 78"/>
                  <a:gd name="T24" fmla="*/ 36 w 83"/>
                  <a:gd name="T25" fmla="*/ 78 h 7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83" h="78">
                    <a:moveTo>
                      <a:pt x="36" y="78"/>
                    </a:moveTo>
                    <a:lnTo>
                      <a:pt x="83" y="48"/>
                    </a:lnTo>
                    <a:lnTo>
                      <a:pt x="54" y="0"/>
                    </a:lnTo>
                    <a:lnTo>
                      <a:pt x="0" y="30"/>
                    </a:lnTo>
                    <a:lnTo>
                      <a:pt x="6" y="36"/>
                    </a:lnTo>
                    <a:lnTo>
                      <a:pt x="42" y="18"/>
                    </a:lnTo>
                    <a:lnTo>
                      <a:pt x="54" y="30"/>
                    </a:lnTo>
                    <a:lnTo>
                      <a:pt x="24" y="48"/>
                    </a:lnTo>
                    <a:lnTo>
                      <a:pt x="30" y="54"/>
                    </a:lnTo>
                    <a:lnTo>
                      <a:pt x="60" y="36"/>
                    </a:lnTo>
                    <a:lnTo>
                      <a:pt x="66" y="48"/>
                    </a:lnTo>
                    <a:lnTo>
                      <a:pt x="30" y="66"/>
                    </a:lnTo>
                    <a:lnTo>
                      <a:pt x="36" y="7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1" name="Freeform 142"/>
              <p:cNvSpPr>
                <a:spLocks/>
              </p:cNvSpPr>
              <p:nvPr userDrawn="1"/>
            </p:nvSpPr>
            <p:spPr bwMode="ltGray">
              <a:xfrm>
                <a:off x="940" y="2782"/>
                <a:ext cx="90" cy="72"/>
              </a:xfrm>
              <a:custGeom>
                <a:avLst/>
                <a:gdLst>
                  <a:gd name="T0" fmla="*/ 90 w 90"/>
                  <a:gd name="T1" fmla="*/ 30 h 72"/>
                  <a:gd name="T2" fmla="*/ 66 w 90"/>
                  <a:gd name="T3" fmla="*/ 0 h 72"/>
                  <a:gd name="T4" fmla="*/ 0 w 90"/>
                  <a:gd name="T5" fmla="*/ 36 h 72"/>
                  <a:gd name="T6" fmla="*/ 24 w 90"/>
                  <a:gd name="T7" fmla="*/ 72 h 72"/>
                  <a:gd name="T8" fmla="*/ 36 w 90"/>
                  <a:gd name="T9" fmla="*/ 66 h 72"/>
                  <a:gd name="T10" fmla="*/ 18 w 90"/>
                  <a:gd name="T11" fmla="*/ 42 h 72"/>
                  <a:gd name="T12" fmla="*/ 36 w 90"/>
                  <a:gd name="T13" fmla="*/ 30 h 72"/>
                  <a:gd name="T14" fmla="*/ 54 w 90"/>
                  <a:gd name="T15" fmla="*/ 54 h 72"/>
                  <a:gd name="T16" fmla="*/ 60 w 90"/>
                  <a:gd name="T17" fmla="*/ 48 h 72"/>
                  <a:gd name="T18" fmla="*/ 48 w 90"/>
                  <a:gd name="T19" fmla="*/ 24 h 72"/>
                  <a:gd name="T20" fmla="*/ 60 w 90"/>
                  <a:gd name="T21" fmla="*/ 12 h 72"/>
                  <a:gd name="T22" fmla="*/ 78 w 90"/>
                  <a:gd name="T23" fmla="*/ 42 h 72"/>
                  <a:gd name="T24" fmla="*/ 90 w 90"/>
                  <a:gd name="T25" fmla="*/ 30 h 7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90" h="72">
                    <a:moveTo>
                      <a:pt x="90" y="30"/>
                    </a:moveTo>
                    <a:lnTo>
                      <a:pt x="66" y="0"/>
                    </a:lnTo>
                    <a:lnTo>
                      <a:pt x="0" y="36"/>
                    </a:lnTo>
                    <a:lnTo>
                      <a:pt x="24" y="72"/>
                    </a:lnTo>
                    <a:lnTo>
                      <a:pt x="36" y="66"/>
                    </a:lnTo>
                    <a:lnTo>
                      <a:pt x="18" y="42"/>
                    </a:lnTo>
                    <a:lnTo>
                      <a:pt x="36" y="30"/>
                    </a:lnTo>
                    <a:lnTo>
                      <a:pt x="54" y="54"/>
                    </a:lnTo>
                    <a:lnTo>
                      <a:pt x="60" y="48"/>
                    </a:lnTo>
                    <a:lnTo>
                      <a:pt x="48" y="24"/>
                    </a:lnTo>
                    <a:lnTo>
                      <a:pt x="60" y="12"/>
                    </a:lnTo>
                    <a:lnTo>
                      <a:pt x="78" y="42"/>
                    </a:lnTo>
                    <a:lnTo>
                      <a:pt x="90" y="3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2" name="Freeform 143"/>
              <p:cNvSpPr>
                <a:spLocks/>
              </p:cNvSpPr>
              <p:nvPr userDrawn="1"/>
            </p:nvSpPr>
            <p:spPr bwMode="ltGray">
              <a:xfrm>
                <a:off x="898" y="2716"/>
                <a:ext cx="90" cy="84"/>
              </a:xfrm>
              <a:custGeom>
                <a:avLst/>
                <a:gdLst>
                  <a:gd name="T0" fmla="*/ 42 w 90"/>
                  <a:gd name="T1" fmla="*/ 60 h 84"/>
                  <a:gd name="T2" fmla="*/ 42 w 90"/>
                  <a:gd name="T3" fmla="*/ 60 h 84"/>
                  <a:gd name="T4" fmla="*/ 72 w 90"/>
                  <a:gd name="T5" fmla="*/ 12 h 84"/>
                  <a:gd name="T6" fmla="*/ 66 w 90"/>
                  <a:gd name="T7" fmla="*/ 0 h 84"/>
                  <a:gd name="T8" fmla="*/ 0 w 90"/>
                  <a:gd name="T9" fmla="*/ 42 h 84"/>
                  <a:gd name="T10" fmla="*/ 6 w 90"/>
                  <a:gd name="T11" fmla="*/ 54 h 84"/>
                  <a:gd name="T12" fmla="*/ 54 w 90"/>
                  <a:gd name="T13" fmla="*/ 24 h 84"/>
                  <a:gd name="T14" fmla="*/ 54 w 90"/>
                  <a:gd name="T15" fmla="*/ 24 h 84"/>
                  <a:gd name="T16" fmla="*/ 18 w 90"/>
                  <a:gd name="T17" fmla="*/ 72 h 84"/>
                  <a:gd name="T18" fmla="*/ 24 w 90"/>
                  <a:gd name="T19" fmla="*/ 84 h 84"/>
                  <a:gd name="T20" fmla="*/ 90 w 90"/>
                  <a:gd name="T21" fmla="*/ 42 h 84"/>
                  <a:gd name="T22" fmla="*/ 84 w 90"/>
                  <a:gd name="T23" fmla="*/ 30 h 84"/>
                  <a:gd name="T24" fmla="*/ 42 w 90"/>
                  <a:gd name="T25" fmla="*/ 60 h 8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90" h="84">
                    <a:moveTo>
                      <a:pt x="42" y="60"/>
                    </a:moveTo>
                    <a:lnTo>
                      <a:pt x="42" y="60"/>
                    </a:lnTo>
                    <a:lnTo>
                      <a:pt x="72" y="12"/>
                    </a:lnTo>
                    <a:lnTo>
                      <a:pt x="66" y="0"/>
                    </a:lnTo>
                    <a:lnTo>
                      <a:pt x="0" y="42"/>
                    </a:lnTo>
                    <a:lnTo>
                      <a:pt x="6" y="54"/>
                    </a:lnTo>
                    <a:lnTo>
                      <a:pt x="54" y="24"/>
                    </a:lnTo>
                    <a:lnTo>
                      <a:pt x="18" y="72"/>
                    </a:lnTo>
                    <a:lnTo>
                      <a:pt x="24" y="84"/>
                    </a:lnTo>
                    <a:lnTo>
                      <a:pt x="90" y="42"/>
                    </a:lnTo>
                    <a:lnTo>
                      <a:pt x="84" y="30"/>
                    </a:lnTo>
                    <a:lnTo>
                      <a:pt x="42" y="6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" name="Freeform 144"/>
              <p:cNvSpPr>
                <a:spLocks/>
              </p:cNvSpPr>
              <p:nvPr userDrawn="1"/>
            </p:nvSpPr>
            <p:spPr bwMode="ltGray">
              <a:xfrm>
                <a:off x="7" y="3837"/>
                <a:ext cx="6" cy="12"/>
              </a:xfrm>
              <a:custGeom>
                <a:avLst/>
                <a:gdLst>
                  <a:gd name="T0" fmla="*/ 6 w 6"/>
                  <a:gd name="T1" fmla="*/ 0 h 12"/>
                  <a:gd name="T2" fmla="*/ 6 w 6"/>
                  <a:gd name="T3" fmla="*/ 0 h 12"/>
                  <a:gd name="T4" fmla="*/ 0 w 6"/>
                  <a:gd name="T5" fmla="*/ 0 h 12"/>
                  <a:gd name="T6" fmla="*/ 0 w 6"/>
                  <a:gd name="T7" fmla="*/ 0 h 12"/>
                  <a:gd name="T8" fmla="*/ 0 w 6"/>
                  <a:gd name="T9" fmla="*/ 12 h 12"/>
                  <a:gd name="T10" fmla="*/ 6 w 6"/>
                  <a:gd name="T11" fmla="*/ 0 h 12"/>
                  <a:gd name="T12" fmla="*/ 6 w 6"/>
                  <a:gd name="T13" fmla="*/ 0 h 1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" h="12">
                    <a:moveTo>
                      <a:pt x="6" y="0"/>
                    </a:move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" name="Freeform 145"/>
              <p:cNvSpPr>
                <a:spLocks/>
              </p:cNvSpPr>
              <p:nvPr userDrawn="1"/>
            </p:nvSpPr>
            <p:spPr bwMode="ltGray">
              <a:xfrm>
                <a:off x="7" y="2555"/>
                <a:ext cx="30" cy="48"/>
              </a:xfrm>
              <a:custGeom>
                <a:avLst/>
                <a:gdLst>
                  <a:gd name="T0" fmla="*/ 18 w 30"/>
                  <a:gd name="T1" fmla="*/ 48 h 48"/>
                  <a:gd name="T2" fmla="*/ 18 w 30"/>
                  <a:gd name="T3" fmla="*/ 48 h 48"/>
                  <a:gd name="T4" fmla="*/ 30 w 30"/>
                  <a:gd name="T5" fmla="*/ 42 h 48"/>
                  <a:gd name="T6" fmla="*/ 0 w 30"/>
                  <a:gd name="T7" fmla="*/ 0 h 48"/>
                  <a:gd name="T8" fmla="*/ 0 w 30"/>
                  <a:gd name="T9" fmla="*/ 24 h 48"/>
                  <a:gd name="T10" fmla="*/ 18 w 30"/>
                  <a:gd name="T11" fmla="*/ 48 h 48"/>
                  <a:gd name="T12" fmla="*/ 18 w 30"/>
                  <a:gd name="T13" fmla="*/ 48 h 4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48">
                    <a:moveTo>
                      <a:pt x="18" y="48"/>
                    </a:moveTo>
                    <a:lnTo>
                      <a:pt x="18" y="48"/>
                    </a:lnTo>
                    <a:lnTo>
                      <a:pt x="30" y="42"/>
                    </a:lnTo>
                    <a:lnTo>
                      <a:pt x="0" y="0"/>
                    </a:lnTo>
                    <a:lnTo>
                      <a:pt x="0" y="24"/>
                    </a:lnTo>
                    <a:lnTo>
                      <a:pt x="18" y="4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5" name="Freeform 146"/>
              <p:cNvSpPr>
                <a:spLocks/>
              </p:cNvSpPr>
              <p:nvPr userDrawn="1"/>
            </p:nvSpPr>
            <p:spPr bwMode="ltGray">
              <a:xfrm>
                <a:off x="7" y="3843"/>
                <a:ext cx="36" cy="66"/>
              </a:xfrm>
              <a:custGeom>
                <a:avLst/>
                <a:gdLst>
                  <a:gd name="T0" fmla="*/ 36 w 36"/>
                  <a:gd name="T1" fmla="*/ 0 h 66"/>
                  <a:gd name="T2" fmla="*/ 24 w 36"/>
                  <a:gd name="T3" fmla="*/ 0 h 66"/>
                  <a:gd name="T4" fmla="*/ 24 w 36"/>
                  <a:gd name="T5" fmla="*/ 0 h 66"/>
                  <a:gd name="T6" fmla="*/ 0 w 36"/>
                  <a:gd name="T7" fmla="*/ 36 h 66"/>
                  <a:gd name="T8" fmla="*/ 0 w 36"/>
                  <a:gd name="T9" fmla="*/ 66 h 66"/>
                  <a:gd name="T10" fmla="*/ 36 w 36"/>
                  <a:gd name="T11" fmla="*/ 0 h 66"/>
                  <a:gd name="T12" fmla="*/ 36 w 36"/>
                  <a:gd name="T13" fmla="*/ 0 h 6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6" h="66">
                    <a:moveTo>
                      <a:pt x="36" y="0"/>
                    </a:moveTo>
                    <a:lnTo>
                      <a:pt x="24" y="0"/>
                    </a:lnTo>
                    <a:lnTo>
                      <a:pt x="0" y="36"/>
                    </a:lnTo>
                    <a:lnTo>
                      <a:pt x="0" y="66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6" name="Rectangle 147"/>
              <p:cNvSpPr>
                <a:spLocks noChangeArrowheads="1"/>
              </p:cNvSpPr>
              <p:nvPr userDrawn="1"/>
            </p:nvSpPr>
            <p:spPr bwMode="ltGray">
              <a:xfrm rot="244926">
                <a:off x="1177" y="3201"/>
                <a:ext cx="16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37" name="Rectangle 148"/>
              <p:cNvSpPr>
                <a:spLocks noChangeArrowheads="1"/>
              </p:cNvSpPr>
              <p:nvPr userDrawn="1"/>
            </p:nvSpPr>
            <p:spPr bwMode="ltGray">
              <a:xfrm rot="-5598588">
                <a:off x="290" y="2386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38" name="Freeform 149"/>
              <p:cNvSpPr>
                <a:spLocks/>
              </p:cNvSpPr>
              <p:nvPr userDrawn="1"/>
            </p:nvSpPr>
            <p:spPr bwMode="ltGray">
              <a:xfrm>
                <a:off x="139" y="3573"/>
                <a:ext cx="144" cy="154"/>
              </a:xfrm>
              <a:custGeom>
                <a:avLst/>
                <a:gdLst>
                  <a:gd name="T0" fmla="*/ 0 w 144"/>
                  <a:gd name="T1" fmla="*/ 102 h 154"/>
                  <a:gd name="T2" fmla="*/ 59 w 144"/>
                  <a:gd name="T3" fmla="*/ 154 h 154"/>
                  <a:gd name="T4" fmla="*/ 117 w 144"/>
                  <a:gd name="T5" fmla="*/ 120 h 154"/>
                  <a:gd name="T6" fmla="*/ 62 w 144"/>
                  <a:gd name="T7" fmla="*/ 55 h 154"/>
                  <a:gd name="T8" fmla="*/ 104 w 144"/>
                  <a:gd name="T9" fmla="*/ 34 h 154"/>
                  <a:gd name="T10" fmla="*/ 117 w 144"/>
                  <a:gd name="T11" fmla="*/ 53 h 154"/>
                  <a:gd name="T12" fmla="*/ 141 w 144"/>
                  <a:gd name="T13" fmla="*/ 47 h 154"/>
                  <a:gd name="T14" fmla="*/ 97 w 144"/>
                  <a:gd name="T15" fmla="*/ 2 h 154"/>
                  <a:gd name="T16" fmla="*/ 36 w 144"/>
                  <a:gd name="T17" fmla="*/ 33 h 154"/>
                  <a:gd name="T18" fmla="*/ 90 w 144"/>
                  <a:gd name="T19" fmla="*/ 107 h 154"/>
                  <a:gd name="T20" fmla="*/ 28 w 144"/>
                  <a:gd name="T21" fmla="*/ 101 h 154"/>
                  <a:gd name="T22" fmla="*/ 0 w 144"/>
                  <a:gd name="T23" fmla="*/ 102 h 154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9" y="61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9" name="Freeform 150"/>
              <p:cNvSpPr>
                <a:spLocks/>
              </p:cNvSpPr>
              <p:nvPr userDrawn="1"/>
            </p:nvSpPr>
            <p:spPr bwMode="ltGray">
              <a:xfrm rot="-2857037">
                <a:off x="619" y="3550"/>
                <a:ext cx="68" cy="69"/>
              </a:xfrm>
              <a:custGeom>
                <a:avLst/>
                <a:gdLst>
                  <a:gd name="T0" fmla="*/ 0 w 144"/>
                  <a:gd name="T1" fmla="*/ 0 h 154"/>
                  <a:gd name="T2" fmla="*/ 0 w 144"/>
                  <a:gd name="T3" fmla="*/ 0 h 154"/>
                  <a:gd name="T4" fmla="*/ 0 w 144"/>
                  <a:gd name="T5" fmla="*/ 0 h 154"/>
                  <a:gd name="T6" fmla="*/ 0 w 144"/>
                  <a:gd name="T7" fmla="*/ 0 h 154"/>
                  <a:gd name="T8" fmla="*/ 0 w 144"/>
                  <a:gd name="T9" fmla="*/ 0 h 154"/>
                  <a:gd name="T10" fmla="*/ 0 w 144"/>
                  <a:gd name="T11" fmla="*/ 0 h 154"/>
                  <a:gd name="T12" fmla="*/ 0 w 144"/>
                  <a:gd name="T13" fmla="*/ 0 h 154"/>
                  <a:gd name="T14" fmla="*/ 0 w 144"/>
                  <a:gd name="T15" fmla="*/ 0 h 154"/>
                  <a:gd name="T16" fmla="*/ 0 w 144"/>
                  <a:gd name="T17" fmla="*/ 0 h 154"/>
                  <a:gd name="T18" fmla="*/ 0 w 144"/>
                  <a:gd name="T19" fmla="*/ 0 h 154"/>
                  <a:gd name="T20" fmla="*/ 0 w 144"/>
                  <a:gd name="T21" fmla="*/ 0 h 154"/>
                  <a:gd name="T22" fmla="*/ 0 w 144"/>
                  <a:gd name="T23" fmla="*/ 0 h 154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3" y="47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0" name="Freeform 151"/>
              <p:cNvSpPr>
                <a:spLocks/>
              </p:cNvSpPr>
              <p:nvPr userDrawn="1"/>
            </p:nvSpPr>
            <p:spPr bwMode="ltGray">
              <a:xfrm>
                <a:off x="235" y="2503"/>
                <a:ext cx="348" cy="1272"/>
              </a:xfrm>
              <a:custGeom>
                <a:avLst/>
                <a:gdLst>
                  <a:gd name="T0" fmla="*/ 0 w 348"/>
                  <a:gd name="T1" fmla="*/ 0 h 1272"/>
                  <a:gd name="T2" fmla="*/ 287 w 348"/>
                  <a:gd name="T3" fmla="*/ 582 h 1272"/>
                  <a:gd name="T4" fmla="*/ 348 w 348"/>
                  <a:gd name="T5" fmla="*/ 1272 h 1272"/>
                  <a:gd name="T6" fmla="*/ 54 w 348"/>
                  <a:gd name="T7" fmla="*/ 676 h 1272"/>
                  <a:gd name="T8" fmla="*/ 0 w 348"/>
                  <a:gd name="T9" fmla="*/ 0 h 12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8" h="1272">
                    <a:moveTo>
                      <a:pt x="0" y="0"/>
                    </a:moveTo>
                    <a:lnTo>
                      <a:pt x="287" y="582"/>
                    </a:lnTo>
                    <a:lnTo>
                      <a:pt x="348" y="1272"/>
                    </a:lnTo>
                    <a:lnTo>
                      <a:pt x="54" y="676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2">
                      <a:gamma/>
                      <a:shade val="96863"/>
                      <a:invGamma/>
                    </a:schemeClr>
                  </a:gs>
                </a:gsLst>
                <a:lin ang="18900000" scaled="1"/>
              </a:gradFill>
              <a:ln>
                <a:noFill/>
              </a:ln>
              <a:effectLst/>
              <a:extLst/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Tahoma" charset="0"/>
                </a:endParaRPr>
              </a:p>
            </p:txBody>
          </p:sp>
          <p:sp>
            <p:nvSpPr>
              <p:cNvPr id="141" name="Oval 152"/>
              <p:cNvSpPr>
                <a:spLocks noChangeArrowheads="1"/>
              </p:cNvSpPr>
              <p:nvPr userDrawn="1"/>
            </p:nvSpPr>
            <p:spPr bwMode="ltGray">
              <a:xfrm rot="-1684349">
                <a:off x="296" y="3047"/>
                <a:ext cx="221" cy="174"/>
              </a:xfrm>
              <a:prstGeom prst="ellipse">
                <a:avLst/>
              </a:pr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50000">
                    <a:schemeClr val="bg2"/>
                  </a:gs>
                  <a:gs pos="100000">
                    <a:schemeClr val="bg2">
                      <a:gamma/>
                      <a:shade val="90980"/>
                      <a:invGamma/>
                    </a:schemeClr>
                  </a:gs>
                </a:gsLst>
                <a:lin ang="18900000" scaled="1"/>
              </a:gradFill>
              <a:ln>
                <a:noFill/>
              </a:ln>
              <a:effectLst/>
              <a:extLst/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Tahoma" charset="0"/>
                </a:endParaRPr>
              </a:p>
            </p:txBody>
          </p:sp>
        </p:grpSp>
      </p:grpSp>
      <p:sp>
        <p:nvSpPr>
          <p:cNvPr id="5273" name="Rectangle 153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5274" name="Rectangle 15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Arial" charset="0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155" name="Rectangle 155"/>
          <p:cNvSpPr>
            <a:spLocks noGrp="1" noChangeArrowheads="1"/>
          </p:cNvSpPr>
          <p:nvPr>
            <p:ph type="dt" sz="quarter" idx="10"/>
          </p:nvPr>
        </p:nvSpPr>
        <p:spPr>
          <a:xfrm>
            <a:off x="304800" y="6248400"/>
            <a:ext cx="22860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6" name="Rectangle 15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7" name="Rectangle 15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2860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1pPr>
          </a:lstStyle>
          <a:p>
            <a:fld id="{3D4E3BBD-3A0B-4B6B-A9BA-8B990E6FCAA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A8CE26-AC9F-4D60-8443-54B250DDF81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7188" y="228600"/>
            <a:ext cx="2135187" cy="58705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1625" y="228600"/>
            <a:ext cx="6253163" cy="58705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95C451-3B3C-4F19-92FA-DD473BF15B6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4075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01625" y="1600200"/>
            <a:ext cx="8540750" cy="4498975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816A08-4134-4444-8578-ADFC0C6D0B3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81C480C-BCF8-4246-A436-9E2368F6BEC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342E1E7-6501-44E2-9AA8-4CECFDE2585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625" y="1600200"/>
            <a:ext cx="4194175" cy="4498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194175" cy="4498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7BE31C-23E9-475C-AC59-8A9A5B9B4D8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F12BAF1-3489-4F6F-9F2E-D15EE121106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CB893C-6584-41EC-9B11-AA562E5DD69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E0F1826-5A33-413B-BAA9-086FE3BD81D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88A9689-8BE2-42BC-A40A-1BA789FB798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C134547-3C7A-45AB-8A7C-FB1C990D71F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90980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1422400"/>
            <a:ext cx="9147175" cy="5435600"/>
            <a:chOff x="0" y="896"/>
            <a:chExt cx="5762" cy="3424"/>
          </a:xfrm>
        </p:grpSpPr>
        <p:grpSp>
          <p:nvGrpSpPr>
            <p:cNvPr id="1032" name="Group 3"/>
            <p:cNvGrpSpPr>
              <a:grpSpLocks/>
            </p:cNvGrpSpPr>
            <p:nvPr userDrawn="1"/>
          </p:nvGrpSpPr>
          <p:grpSpPr bwMode="auto">
            <a:xfrm>
              <a:off x="20" y="896"/>
              <a:ext cx="5742" cy="3424"/>
              <a:chOff x="20" y="896"/>
              <a:chExt cx="5742" cy="3424"/>
            </a:xfrm>
          </p:grpSpPr>
          <p:sp>
            <p:nvSpPr>
              <p:cNvPr id="1169" name="Freeform 4"/>
              <p:cNvSpPr>
                <a:spLocks/>
              </p:cNvSpPr>
              <p:nvPr userDrawn="1"/>
            </p:nvSpPr>
            <p:spPr bwMode="hidden">
              <a:xfrm>
                <a:off x="1399" y="1116"/>
                <a:ext cx="2815" cy="2110"/>
              </a:xfrm>
              <a:custGeom>
                <a:avLst/>
                <a:gdLst>
                  <a:gd name="T0" fmla="*/ 950 w 2815"/>
                  <a:gd name="T1" fmla="*/ 85 h 2110"/>
                  <a:gd name="T2" fmla="*/ 628 w 2815"/>
                  <a:gd name="T3" fmla="*/ 438 h 2110"/>
                  <a:gd name="T4" fmla="*/ 66 w 2815"/>
                  <a:gd name="T5" fmla="*/ 471 h 2110"/>
                  <a:gd name="T6" fmla="*/ 0 w 2815"/>
                  <a:gd name="T7" fmla="*/ 627 h 2110"/>
                  <a:gd name="T8" fmla="*/ 372 w 2815"/>
                  <a:gd name="T9" fmla="*/ 1026 h 2110"/>
                  <a:gd name="T10" fmla="*/ 611 w 2815"/>
                  <a:gd name="T11" fmla="*/ 902 h 2110"/>
                  <a:gd name="T12" fmla="*/ 992 w 2815"/>
                  <a:gd name="T13" fmla="*/ 1085 h 2110"/>
                  <a:gd name="T14" fmla="*/ 1116 w 2815"/>
                  <a:gd name="T15" fmla="*/ 1339 h 2110"/>
                  <a:gd name="T16" fmla="*/ 1083 w 2815"/>
                  <a:gd name="T17" fmla="*/ 1450 h 2110"/>
                  <a:gd name="T18" fmla="*/ 1124 w 2815"/>
                  <a:gd name="T19" fmla="*/ 1659 h 2110"/>
                  <a:gd name="T20" fmla="*/ 1149 w 2815"/>
                  <a:gd name="T21" fmla="*/ 1999 h 2110"/>
                  <a:gd name="T22" fmla="*/ 1463 w 2815"/>
                  <a:gd name="T23" fmla="*/ 2110 h 2110"/>
                  <a:gd name="T24" fmla="*/ 1686 w 2815"/>
                  <a:gd name="T25" fmla="*/ 2025 h 2110"/>
                  <a:gd name="T26" fmla="*/ 1603 w 2815"/>
                  <a:gd name="T27" fmla="*/ 1777 h 2110"/>
                  <a:gd name="T28" fmla="*/ 1991 w 2815"/>
                  <a:gd name="T29" fmla="*/ 1555 h 2110"/>
                  <a:gd name="T30" fmla="*/ 2281 w 2815"/>
                  <a:gd name="T31" fmla="*/ 1542 h 2110"/>
                  <a:gd name="T32" fmla="*/ 2446 w 2815"/>
                  <a:gd name="T33" fmla="*/ 1359 h 2110"/>
                  <a:gd name="T34" fmla="*/ 2361 w 2815"/>
                  <a:gd name="T35" fmla="*/ 1001 h 2110"/>
                  <a:gd name="T36" fmla="*/ 2606 w 2815"/>
                  <a:gd name="T37" fmla="*/ 893 h 2110"/>
                  <a:gd name="T38" fmla="*/ 2815 w 2815"/>
                  <a:gd name="T39" fmla="*/ 454 h 2110"/>
                  <a:gd name="T40" fmla="*/ 2518 w 2815"/>
                  <a:gd name="T41" fmla="*/ 0 h 2110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2815" h="2110">
                    <a:moveTo>
                      <a:pt x="950" y="85"/>
                    </a:moveTo>
                    <a:lnTo>
                      <a:pt x="628" y="438"/>
                    </a:lnTo>
                    <a:lnTo>
                      <a:pt x="66" y="471"/>
                    </a:lnTo>
                    <a:lnTo>
                      <a:pt x="0" y="627"/>
                    </a:lnTo>
                    <a:lnTo>
                      <a:pt x="372" y="1026"/>
                    </a:lnTo>
                    <a:lnTo>
                      <a:pt x="611" y="902"/>
                    </a:lnTo>
                    <a:lnTo>
                      <a:pt x="992" y="1085"/>
                    </a:lnTo>
                    <a:lnTo>
                      <a:pt x="1116" y="1339"/>
                    </a:lnTo>
                    <a:lnTo>
                      <a:pt x="1083" y="1450"/>
                    </a:lnTo>
                    <a:lnTo>
                      <a:pt x="1124" y="1659"/>
                    </a:lnTo>
                    <a:lnTo>
                      <a:pt x="1149" y="1999"/>
                    </a:lnTo>
                    <a:lnTo>
                      <a:pt x="1463" y="2110"/>
                    </a:lnTo>
                    <a:lnTo>
                      <a:pt x="1686" y="2025"/>
                    </a:lnTo>
                    <a:lnTo>
                      <a:pt x="1603" y="1777"/>
                    </a:lnTo>
                    <a:lnTo>
                      <a:pt x="1991" y="1555"/>
                    </a:lnTo>
                    <a:lnTo>
                      <a:pt x="2281" y="1542"/>
                    </a:lnTo>
                    <a:lnTo>
                      <a:pt x="2446" y="1359"/>
                    </a:lnTo>
                    <a:lnTo>
                      <a:pt x="2361" y="1001"/>
                    </a:lnTo>
                    <a:lnTo>
                      <a:pt x="2606" y="893"/>
                    </a:lnTo>
                    <a:lnTo>
                      <a:pt x="2815" y="454"/>
                    </a:lnTo>
                    <a:lnTo>
                      <a:pt x="2518" y="0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70" name="Freeform 5"/>
              <p:cNvSpPr>
                <a:spLocks/>
              </p:cNvSpPr>
              <p:nvPr userDrawn="1"/>
            </p:nvSpPr>
            <p:spPr bwMode="hidden">
              <a:xfrm>
                <a:off x="672" y="1116"/>
                <a:ext cx="3966" cy="2366"/>
              </a:xfrm>
              <a:custGeom>
                <a:avLst/>
                <a:gdLst>
                  <a:gd name="T0" fmla="*/ 1423 w 3966"/>
                  <a:gd name="T1" fmla="*/ 65 h 2366"/>
                  <a:gd name="T2" fmla="*/ 1148 w 3966"/>
                  <a:gd name="T3" fmla="*/ 262 h 2366"/>
                  <a:gd name="T4" fmla="*/ 934 w 3966"/>
                  <a:gd name="T5" fmla="*/ 216 h 2366"/>
                  <a:gd name="T6" fmla="*/ 529 w 3966"/>
                  <a:gd name="T7" fmla="*/ 314 h 2366"/>
                  <a:gd name="T8" fmla="*/ 174 w 3966"/>
                  <a:gd name="T9" fmla="*/ 327 h 2366"/>
                  <a:gd name="T10" fmla="*/ 0 w 3966"/>
                  <a:gd name="T11" fmla="*/ 628 h 2366"/>
                  <a:gd name="T12" fmla="*/ 91 w 3966"/>
                  <a:gd name="T13" fmla="*/ 726 h 2366"/>
                  <a:gd name="T14" fmla="*/ 231 w 3966"/>
                  <a:gd name="T15" fmla="*/ 654 h 2366"/>
                  <a:gd name="T16" fmla="*/ 430 w 3966"/>
                  <a:gd name="T17" fmla="*/ 687 h 2366"/>
                  <a:gd name="T18" fmla="*/ 504 w 3966"/>
                  <a:gd name="T19" fmla="*/ 850 h 2366"/>
                  <a:gd name="T20" fmla="*/ 347 w 3966"/>
                  <a:gd name="T21" fmla="*/ 1020 h 2366"/>
                  <a:gd name="T22" fmla="*/ 529 w 3966"/>
                  <a:gd name="T23" fmla="*/ 1144 h 2366"/>
                  <a:gd name="T24" fmla="*/ 727 w 3966"/>
                  <a:gd name="T25" fmla="*/ 1105 h 2366"/>
                  <a:gd name="T26" fmla="*/ 901 w 3966"/>
                  <a:gd name="T27" fmla="*/ 1216 h 2366"/>
                  <a:gd name="T28" fmla="*/ 1256 w 3966"/>
                  <a:gd name="T29" fmla="*/ 1229 h 2366"/>
                  <a:gd name="T30" fmla="*/ 1611 w 3966"/>
                  <a:gd name="T31" fmla="*/ 1425 h 2366"/>
                  <a:gd name="T32" fmla="*/ 1694 w 3966"/>
                  <a:gd name="T33" fmla="*/ 1673 h 2366"/>
                  <a:gd name="T34" fmla="*/ 1619 w 3966"/>
                  <a:gd name="T35" fmla="*/ 2118 h 2366"/>
                  <a:gd name="T36" fmla="*/ 1694 w 3966"/>
                  <a:gd name="T37" fmla="*/ 2268 h 2366"/>
                  <a:gd name="T38" fmla="*/ 2132 w 3966"/>
                  <a:gd name="T39" fmla="*/ 2242 h 2366"/>
                  <a:gd name="T40" fmla="*/ 2289 w 3966"/>
                  <a:gd name="T41" fmla="*/ 2366 h 2366"/>
                  <a:gd name="T42" fmla="*/ 2594 w 3966"/>
                  <a:gd name="T43" fmla="*/ 2046 h 2366"/>
                  <a:gd name="T44" fmla="*/ 2537 w 3966"/>
                  <a:gd name="T45" fmla="*/ 1817 h 2366"/>
                  <a:gd name="T46" fmla="*/ 2818 w 3966"/>
                  <a:gd name="T47" fmla="*/ 1673 h 2366"/>
                  <a:gd name="T48" fmla="*/ 3016 w 3966"/>
                  <a:gd name="T49" fmla="*/ 1719 h 2366"/>
                  <a:gd name="T50" fmla="*/ 3280 w 3966"/>
                  <a:gd name="T51" fmla="*/ 1615 h 2366"/>
                  <a:gd name="T52" fmla="*/ 3405 w 3966"/>
                  <a:gd name="T53" fmla="*/ 1174 h 2366"/>
                  <a:gd name="T54" fmla="*/ 3643 w 3966"/>
                  <a:gd name="T55" fmla="*/ 922 h 2366"/>
                  <a:gd name="T56" fmla="*/ 3966 w 3966"/>
                  <a:gd name="T57" fmla="*/ 896 h 2366"/>
                  <a:gd name="T58" fmla="*/ 3908 w 3966"/>
                  <a:gd name="T59" fmla="*/ 733 h 2366"/>
                  <a:gd name="T60" fmla="*/ 3669 w 3966"/>
                  <a:gd name="T61" fmla="*/ 563 h 2366"/>
                  <a:gd name="T62" fmla="*/ 3817 w 3966"/>
                  <a:gd name="T63" fmla="*/ 210 h 2366"/>
                  <a:gd name="T64" fmla="*/ 3590 w 3966"/>
                  <a:gd name="T65" fmla="*/ 0 h 236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3966" h="2366">
                    <a:moveTo>
                      <a:pt x="1423" y="65"/>
                    </a:moveTo>
                    <a:lnTo>
                      <a:pt x="1148" y="262"/>
                    </a:lnTo>
                    <a:lnTo>
                      <a:pt x="934" y="216"/>
                    </a:lnTo>
                    <a:lnTo>
                      <a:pt x="529" y="314"/>
                    </a:lnTo>
                    <a:lnTo>
                      <a:pt x="174" y="327"/>
                    </a:lnTo>
                    <a:lnTo>
                      <a:pt x="0" y="628"/>
                    </a:lnTo>
                    <a:lnTo>
                      <a:pt x="91" y="726"/>
                    </a:lnTo>
                    <a:lnTo>
                      <a:pt x="231" y="654"/>
                    </a:lnTo>
                    <a:lnTo>
                      <a:pt x="430" y="687"/>
                    </a:lnTo>
                    <a:lnTo>
                      <a:pt x="504" y="850"/>
                    </a:lnTo>
                    <a:lnTo>
                      <a:pt x="347" y="1020"/>
                    </a:lnTo>
                    <a:lnTo>
                      <a:pt x="529" y="1144"/>
                    </a:lnTo>
                    <a:lnTo>
                      <a:pt x="727" y="1105"/>
                    </a:lnTo>
                    <a:lnTo>
                      <a:pt x="901" y="1216"/>
                    </a:lnTo>
                    <a:lnTo>
                      <a:pt x="1256" y="1229"/>
                    </a:lnTo>
                    <a:lnTo>
                      <a:pt x="1611" y="1425"/>
                    </a:lnTo>
                    <a:lnTo>
                      <a:pt x="1694" y="1673"/>
                    </a:lnTo>
                    <a:lnTo>
                      <a:pt x="1619" y="2118"/>
                    </a:lnTo>
                    <a:lnTo>
                      <a:pt x="1694" y="2268"/>
                    </a:lnTo>
                    <a:lnTo>
                      <a:pt x="2132" y="2242"/>
                    </a:lnTo>
                    <a:lnTo>
                      <a:pt x="2289" y="2366"/>
                    </a:lnTo>
                    <a:lnTo>
                      <a:pt x="2594" y="2046"/>
                    </a:lnTo>
                    <a:lnTo>
                      <a:pt x="2537" y="1817"/>
                    </a:lnTo>
                    <a:lnTo>
                      <a:pt x="2818" y="1673"/>
                    </a:lnTo>
                    <a:lnTo>
                      <a:pt x="3016" y="1719"/>
                    </a:lnTo>
                    <a:lnTo>
                      <a:pt x="3280" y="1615"/>
                    </a:lnTo>
                    <a:lnTo>
                      <a:pt x="3405" y="1174"/>
                    </a:lnTo>
                    <a:lnTo>
                      <a:pt x="3643" y="922"/>
                    </a:lnTo>
                    <a:lnTo>
                      <a:pt x="3966" y="896"/>
                    </a:lnTo>
                    <a:lnTo>
                      <a:pt x="3908" y="733"/>
                    </a:lnTo>
                    <a:lnTo>
                      <a:pt x="3669" y="563"/>
                    </a:lnTo>
                    <a:lnTo>
                      <a:pt x="3817" y="210"/>
                    </a:lnTo>
                    <a:lnTo>
                      <a:pt x="3590" y="0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71" name="Freeform 6"/>
              <p:cNvSpPr>
                <a:spLocks/>
              </p:cNvSpPr>
              <p:nvPr userDrawn="1"/>
            </p:nvSpPr>
            <p:spPr bwMode="hidden">
              <a:xfrm>
                <a:off x="20" y="1069"/>
                <a:ext cx="5732" cy="3107"/>
              </a:xfrm>
              <a:custGeom>
                <a:avLst/>
                <a:gdLst>
                  <a:gd name="T0" fmla="*/ 81 w 5732"/>
                  <a:gd name="T1" fmla="*/ 0 h 3107"/>
                  <a:gd name="T2" fmla="*/ 133 w 5732"/>
                  <a:gd name="T3" fmla="*/ 328 h 3107"/>
                  <a:gd name="T4" fmla="*/ 0 w 5732"/>
                  <a:gd name="T5" fmla="*/ 666 h 3107"/>
                  <a:gd name="T6" fmla="*/ 83 w 5732"/>
                  <a:gd name="T7" fmla="*/ 1221 h 3107"/>
                  <a:gd name="T8" fmla="*/ 413 w 5732"/>
                  <a:gd name="T9" fmla="*/ 1515 h 3107"/>
                  <a:gd name="T10" fmla="*/ 881 w 5732"/>
                  <a:gd name="T11" fmla="*/ 1700 h 3107"/>
                  <a:gd name="T12" fmla="*/ 1440 w 5732"/>
                  <a:gd name="T13" fmla="*/ 1651 h 3107"/>
                  <a:gd name="T14" fmla="*/ 1755 w 5732"/>
                  <a:gd name="T15" fmla="*/ 1940 h 3107"/>
                  <a:gd name="T16" fmla="*/ 1653 w 5732"/>
                  <a:gd name="T17" fmla="*/ 2126 h 3107"/>
                  <a:gd name="T18" fmla="*/ 1136 w 5732"/>
                  <a:gd name="T19" fmla="*/ 2142 h 3107"/>
                  <a:gd name="T20" fmla="*/ 911 w 5732"/>
                  <a:gd name="T21" fmla="*/ 2021 h 3107"/>
                  <a:gd name="T22" fmla="*/ 739 w 5732"/>
                  <a:gd name="T23" fmla="*/ 2142 h 3107"/>
                  <a:gd name="T24" fmla="*/ 954 w 5732"/>
                  <a:gd name="T25" fmla="*/ 2524 h 3107"/>
                  <a:gd name="T26" fmla="*/ 973 w 5732"/>
                  <a:gd name="T27" fmla="*/ 2905 h 3107"/>
                  <a:gd name="T28" fmla="*/ 1511 w 5732"/>
                  <a:gd name="T29" fmla="*/ 3107 h 3107"/>
                  <a:gd name="T30" fmla="*/ 1644 w 5732"/>
                  <a:gd name="T31" fmla="*/ 2922 h 3107"/>
                  <a:gd name="T32" fmla="*/ 2077 w 5732"/>
                  <a:gd name="T33" fmla="*/ 2797 h 3107"/>
                  <a:gd name="T34" fmla="*/ 2610 w 5732"/>
                  <a:gd name="T35" fmla="*/ 2962 h 3107"/>
                  <a:gd name="T36" fmla="*/ 3222 w 5732"/>
                  <a:gd name="T37" fmla="*/ 2812 h 3107"/>
                  <a:gd name="T38" fmla="*/ 3443 w 5732"/>
                  <a:gd name="T39" fmla="*/ 2922 h 3107"/>
                  <a:gd name="T40" fmla="*/ 3861 w 5732"/>
                  <a:gd name="T41" fmla="*/ 2648 h 3107"/>
                  <a:gd name="T42" fmla="*/ 4125 w 5732"/>
                  <a:gd name="T43" fmla="*/ 2311 h 3107"/>
                  <a:gd name="T44" fmla="*/ 4369 w 5732"/>
                  <a:gd name="T45" fmla="*/ 2318 h 3107"/>
                  <a:gd name="T46" fmla="*/ 4554 w 5732"/>
                  <a:gd name="T47" fmla="*/ 2445 h 3107"/>
                  <a:gd name="T48" fmla="*/ 5015 w 5732"/>
                  <a:gd name="T49" fmla="*/ 2142 h 3107"/>
                  <a:gd name="T50" fmla="*/ 5404 w 5732"/>
                  <a:gd name="T51" fmla="*/ 2185 h 3107"/>
                  <a:gd name="T52" fmla="*/ 5732 w 5732"/>
                  <a:gd name="T53" fmla="*/ 2069 h 3107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0" t="0" r="r" b="b"/>
                <a:pathLst>
                  <a:path w="5732" h="3107">
                    <a:moveTo>
                      <a:pt x="81" y="0"/>
                    </a:moveTo>
                    <a:lnTo>
                      <a:pt x="133" y="328"/>
                    </a:lnTo>
                    <a:lnTo>
                      <a:pt x="0" y="666"/>
                    </a:lnTo>
                    <a:lnTo>
                      <a:pt x="83" y="1221"/>
                    </a:lnTo>
                    <a:lnTo>
                      <a:pt x="413" y="1515"/>
                    </a:lnTo>
                    <a:lnTo>
                      <a:pt x="881" y="1700"/>
                    </a:lnTo>
                    <a:lnTo>
                      <a:pt x="1440" y="1651"/>
                    </a:lnTo>
                    <a:lnTo>
                      <a:pt x="1755" y="1940"/>
                    </a:lnTo>
                    <a:lnTo>
                      <a:pt x="1653" y="2126"/>
                    </a:lnTo>
                    <a:lnTo>
                      <a:pt x="1136" y="2142"/>
                    </a:lnTo>
                    <a:lnTo>
                      <a:pt x="911" y="2021"/>
                    </a:lnTo>
                    <a:lnTo>
                      <a:pt x="739" y="2142"/>
                    </a:lnTo>
                    <a:lnTo>
                      <a:pt x="954" y="2524"/>
                    </a:lnTo>
                    <a:lnTo>
                      <a:pt x="973" y="2905"/>
                    </a:lnTo>
                    <a:lnTo>
                      <a:pt x="1511" y="3107"/>
                    </a:lnTo>
                    <a:lnTo>
                      <a:pt x="1644" y="2922"/>
                    </a:lnTo>
                    <a:lnTo>
                      <a:pt x="2077" y="2797"/>
                    </a:lnTo>
                    <a:lnTo>
                      <a:pt x="2610" y="2962"/>
                    </a:lnTo>
                    <a:lnTo>
                      <a:pt x="3222" y="2812"/>
                    </a:lnTo>
                    <a:lnTo>
                      <a:pt x="3443" y="2922"/>
                    </a:lnTo>
                    <a:lnTo>
                      <a:pt x="3861" y="2648"/>
                    </a:lnTo>
                    <a:lnTo>
                      <a:pt x="4125" y="2311"/>
                    </a:lnTo>
                    <a:lnTo>
                      <a:pt x="4369" y="2318"/>
                    </a:lnTo>
                    <a:lnTo>
                      <a:pt x="4554" y="2445"/>
                    </a:lnTo>
                    <a:lnTo>
                      <a:pt x="5015" y="2142"/>
                    </a:lnTo>
                    <a:lnTo>
                      <a:pt x="5404" y="2185"/>
                    </a:lnTo>
                    <a:lnTo>
                      <a:pt x="5732" y="206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72" name="Freeform 7"/>
              <p:cNvSpPr>
                <a:spLocks/>
              </p:cNvSpPr>
              <p:nvPr userDrawn="1"/>
            </p:nvSpPr>
            <p:spPr bwMode="hidden">
              <a:xfrm>
                <a:off x="242" y="1145"/>
                <a:ext cx="5512" cy="2760"/>
              </a:xfrm>
              <a:custGeom>
                <a:avLst/>
                <a:gdLst>
                  <a:gd name="T0" fmla="*/ 240 w 5512"/>
                  <a:gd name="T1" fmla="*/ 0 h 2760"/>
                  <a:gd name="T2" fmla="*/ 0 w 5512"/>
                  <a:gd name="T3" fmla="*/ 336 h 2760"/>
                  <a:gd name="T4" fmla="*/ 82 w 5512"/>
                  <a:gd name="T5" fmla="*/ 821 h 2760"/>
                  <a:gd name="T6" fmla="*/ 243 w 5512"/>
                  <a:gd name="T7" fmla="*/ 873 h 2760"/>
                  <a:gd name="T8" fmla="*/ 473 w 5512"/>
                  <a:gd name="T9" fmla="*/ 1087 h 2760"/>
                  <a:gd name="T10" fmla="*/ 557 w 5512"/>
                  <a:gd name="T11" fmla="*/ 1441 h 2760"/>
                  <a:gd name="T12" fmla="*/ 839 w 5512"/>
                  <a:gd name="T13" fmla="*/ 1499 h 2760"/>
                  <a:gd name="T14" fmla="*/ 1258 w 5512"/>
                  <a:gd name="T15" fmla="*/ 1349 h 2760"/>
                  <a:gd name="T16" fmla="*/ 1307 w 5512"/>
                  <a:gd name="T17" fmla="*/ 1493 h 2760"/>
                  <a:gd name="T18" fmla="*/ 1621 w 5512"/>
                  <a:gd name="T19" fmla="*/ 1513 h 2760"/>
                  <a:gd name="T20" fmla="*/ 1862 w 5512"/>
                  <a:gd name="T21" fmla="*/ 1865 h 2760"/>
                  <a:gd name="T22" fmla="*/ 1668 w 5512"/>
                  <a:gd name="T23" fmla="*/ 2166 h 2760"/>
                  <a:gd name="T24" fmla="*/ 1308 w 5512"/>
                  <a:gd name="T25" fmla="*/ 2217 h 2760"/>
                  <a:gd name="T26" fmla="*/ 992 w 5512"/>
                  <a:gd name="T27" fmla="*/ 2172 h 2760"/>
                  <a:gd name="T28" fmla="*/ 903 w 5512"/>
                  <a:gd name="T29" fmla="*/ 2244 h 2760"/>
                  <a:gd name="T30" fmla="*/ 1008 w 5512"/>
                  <a:gd name="T31" fmla="*/ 2415 h 2760"/>
                  <a:gd name="T32" fmla="*/ 992 w 5512"/>
                  <a:gd name="T33" fmla="*/ 2538 h 2760"/>
                  <a:gd name="T34" fmla="*/ 1137 w 5512"/>
                  <a:gd name="T35" fmla="*/ 2760 h 2760"/>
                  <a:gd name="T36" fmla="*/ 1661 w 5512"/>
                  <a:gd name="T37" fmla="*/ 2623 h 2760"/>
                  <a:gd name="T38" fmla="*/ 1725 w 5512"/>
                  <a:gd name="T39" fmla="*/ 2492 h 2760"/>
                  <a:gd name="T40" fmla="*/ 1895 w 5512"/>
                  <a:gd name="T41" fmla="*/ 2551 h 2760"/>
                  <a:gd name="T42" fmla="*/ 2338 w 5512"/>
                  <a:gd name="T43" fmla="*/ 2448 h 2760"/>
                  <a:gd name="T44" fmla="*/ 2443 w 5512"/>
                  <a:gd name="T45" fmla="*/ 2714 h 2760"/>
                  <a:gd name="T46" fmla="*/ 2870 w 5512"/>
                  <a:gd name="T47" fmla="*/ 2541 h 2760"/>
                  <a:gd name="T48" fmla="*/ 3264 w 5512"/>
                  <a:gd name="T49" fmla="*/ 2591 h 2760"/>
                  <a:gd name="T50" fmla="*/ 3522 w 5512"/>
                  <a:gd name="T51" fmla="*/ 2427 h 2760"/>
                  <a:gd name="T52" fmla="*/ 3594 w 5512"/>
                  <a:gd name="T53" fmla="*/ 2081 h 2760"/>
                  <a:gd name="T54" fmla="*/ 4013 w 5512"/>
                  <a:gd name="T55" fmla="*/ 2087 h 2760"/>
                  <a:gd name="T56" fmla="*/ 4070 w 5512"/>
                  <a:gd name="T57" fmla="*/ 1924 h 2760"/>
                  <a:gd name="T58" fmla="*/ 4239 w 5512"/>
                  <a:gd name="T59" fmla="*/ 1931 h 2760"/>
                  <a:gd name="T60" fmla="*/ 4465 w 5512"/>
                  <a:gd name="T61" fmla="*/ 2094 h 2760"/>
                  <a:gd name="T62" fmla="*/ 4836 w 5512"/>
                  <a:gd name="T63" fmla="*/ 1814 h 2760"/>
                  <a:gd name="T64" fmla="*/ 5225 w 5512"/>
                  <a:gd name="T65" fmla="*/ 1785 h 2760"/>
                  <a:gd name="T66" fmla="*/ 5367 w 5512"/>
                  <a:gd name="T67" fmla="*/ 1571 h 2760"/>
                  <a:gd name="T68" fmla="*/ 5512 w 5512"/>
                  <a:gd name="T69" fmla="*/ 1585 h 2760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0" t="0" r="r" b="b"/>
                <a:pathLst>
                  <a:path w="5512" h="2760">
                    <a:moveTo>
                      <a:pt x="240" y="0"/>
                    </a:moveTo>
                    <a:lnTo>
                      <a:pt x="0" y="336"/>
                    </a:lnTo>
                    <a:lnTo>
                      <a:pt x="82" y="821"/>
                    </a:lnTo>
                    <a:lnTo>
                      <a:pt x="243" y="873"/>
                    </a:lnTo>
                    <a:lnTo>
                      <a:pt x="473" y="1087"/>
                    </a:lnTo>
                    <a:lnTo>
                      <a:pt x="557" y="1441"/>
                    </a:lnTo>
                    <a:lnTo>
                      <a:pt x="839" y="1499"/>
                    </a:lnTo>
                    <a:lnTo>
                      <a:pt x="1258" y="1349"/>
                    </a:lnTo>
                    <a:lnTo>
                      <a:pt x="1307" y="1493"/>
                    </a:lnTo>
                    <a:lnTo>
                      <a:pt x="1621" y="1513"/>
                    </a:lnTo>
                    <a:lnTo>
                      <a:pt x="1862" y="1865"/>
                    </a:lnTo>
                    <a:lnTo>
                      <a:pt x="1668" y="2166"/>
                    </a:lnTo>
                    <a:lnTo>
                      <a:pt x="1308" y="2217"/>
                    </a:lnTo>
                    <a:lnTo>
                      <a:pt x="992" y="2172"/>
                    </a:lnTo>
                    <a:lnTo>
                      <a:pt x="903" y="2244"/>
                    </a:lnTo>
                    <a:lnTo>
                      <a:pt x="1008" y="2415"/>
                    </a:lnTo>
                    <a:lnTo>
                      <a:pt x="992" y="2538"/>
                    </a:lnTo>
                    <a:lnTo>
                      <a:pt x="1137" y="2760"/>
                    </a:lnTo>
                    <a:lnTo>
                      <a:pt x="1661" y="2623"/>
                    </a:lnTo>
                    <a:lnTo>
                      <a:pt x="1725" y="2492"/>
                    </a:lnTo>
                    <a:lnTo>
                      <a:pt x="1895" y="2551"/>
                    </a:lnTo>
                    <a:lnTo>
                      <a:pt x="2338" y="2448"/>
                    </a:lnTo>
                    <a:lnTo>
                      <a:pt x="2443" y="2714"/>
                    </a:lnTo>
                    <a:lnTo>
                      <a:pt x="2870" y="2541"/>
                    </a:lnTo>
                    <a:lnTo>
                      <a:pt x="3264" y="2591"/>
                    </a:lnTo>
                    <a:lnTo>
                      <a:pt x="3522" y="2427"/>
                    </a:lnTo>
                    <a:lnTo>
                      <a:pt x="3594" y="2081"/>
                    </a:lnTo>
                    <a:lnTo>
                      <a:pt x="4013" y="2087"/>
                    </a:lnTo>
                    <a:lnTo>
                      <a:pt x="4070" y="1924"/>
                    </a:lnTo>
                    <a:lnTo>
                      <a:pt x="4239" y="1931"/>
                    </a:lnTo>
                    <a:lnTo>
                      <a:pt x="4465" y="2094"/>
                    </a:lnTo>
                    <a:lnTo>
                      <a:pt x="4836" y="1814"/>
                    </a:lnTo>
                    <a:lnTo>
                      <a:pt x="5225" y="1785"/>
                    </a:lnTo>
                    <a:lnTo>
                      <a:pt x="5367" y="1571"/>
                    </a:lnTo>
                    <a:lnTo>
                      <a:pt x="5512" y="1585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73" name="Freeform 8"/>
              <p:cNvSpPr>
                <a:spLocks/>
              </p:cNvSpPr>
              <p:nvPr userDrawn="1"/>
            </p:nvSpPr>
            <p:spPr bwMode="hidden">
              <a:xfrm>
                <a:off x="4840" y="984"/>
                <a:ext cx="790" cy="1189"/>
              </a:xfrm>
              <a:custGeom>
                <a:avLst/>
                <a:gdLst>
                  <a:gd name="T0" fmla="*/ 139 w 790"/>
                  <a:gd name="T1" fmla="*/ 0 h 1189"/>
                  <a:gd name="T2" fmla="*/ 210 w 790"/>
                  <a:gd name="T3" fmla="*/ 233 h 1189"/>
                  <a:gd name="T4" fmla="*/ 159 w 790"/>
                  <a:gd name="T5" fmla="*/ 643 h 1189"/>
                  <a:gd name="T6" fmla="*/ 454 w 790"/>
                  <a:gd name="T7" fmla="*/ 771 h 1189"/>
                  <a:gd name="T8" fmla="*/ 605 w 790"/>
                  <a:gd name="T9" fmla="*/ 1046 h 1189"/>
                  <a:gd name="T10" fmla="*/ 790 w 790"/>
                  <a:gd name="T11" fmla="*/ 1189 h 1189"/>
                  <a:gd name="T12" fmla="*/ 540 w 790"/>
                  <a:gd name="T13" fmla="*/ 1111 h 1189"/>
                  <a:gd name="T14" fmla="*/ 363 w 790"/>
                  <a:gd name="T15" fmla="*/ 883 h 1189"/>
                  <a:gd name="T16" fmla="*/ 139 w 790"/>
                  <a:gd name="T17" fmla="*/ 852 h 1189"/>
                  <a:gd name="T18" fmla="*/ 0 w 790"/>
                  <a:gd name="T19" fmla="*/ 499 h 1189"/>
                  <a:gd name="T20" fmla="*/ 48 w 790"/>
                  <a:gd name="T21" fmla="*/ 209 h 1189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790" h="1189">
                    <a:moveTo>
                      <a:pt x="139" y="0"/>
                    </a:moveTo>
                    <a:lnTo>
                      <a:pt x="210" y="233"/>
                    </a:lnTo>
                    <a:lnTo>
                      <a:pt x="159" y="643"/>
                    </a:lnTo>
                    <a:lnTo>
                      <a:pt x="454" y="771"/>
                    </a:lnTo>
                    <a:lnTo>
                      <a:pt x="605" y="1046"/>
                    </a:lnTo>
                    <a:lnTo>
                      <a:pt x="790" y="1189"/>
                    </a:lnTo>
                    <a:lnTo>
                      <a:pt x="540" y="1111"/>
                    </a:lnTo>
                    <a:lnTo>
                      <a:pt x="363" y="883"/>
                    </a:lnTo>
                    <a:lnTo>
                      <a:pt x="139" y="852"/>
                    </a:lnTo>
                    <a:lnTo>
                      <a:pt x="0" y="499"/>
                    </a:lnTo>
                    <a:lnTo>
                      <a:pt x="48" y="209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74" name="Freeform 9"/>
              <p:cNvSpPr>
                <a:spLocks/>
              </p:cNvSpPr>
              <p:nvPr userDrawn="1"/>
            </p:nvSpPr>
            <p:spPr bwMode="hidden">
              <a:xfrm>
                <a:off x="5173" y="896"/>
                <a:ext cx="579" cy="1117"/>
              </a:xfrm>
              <a:custGeom>
                <a:avLst/>
                <a:gdLst>
                  <a:gd name="T0" fmla="*/ 0 w 579"/>
                  <a:gd name="T1" fmla="*/ 0 h 1117"/>
                  <a:gd name="T2" fmla="*/ 128 w 579"/>
                  <a:gd name="T3" fmla="*/ 328 h 1117"/>
                  <a:gd name="T4" fmla="*/ 9 w 579"/>
                  <a:gd name="T5" fmla="*/ 659 h 1117"/>
                  <a:gd name="T6" fmla="*/ 40 w 579"/>
                  <a:gd name="T7" fmla="*/ 763 h 1117"/>
                  <a:gd name="T8" fmla="*/ 234 w 579"/>
                  <a:gd name="T9" fmla="*/ 739 h 1117"/>
                  <a:gd name="T10" fmla="*/ 344 w 579"/>
                  <a:gd name="T11" fmla="*/ 1055 h 1117"/>
                  <a:gd name="T12" fmla="*/ 579 w 579"/>
                  <a:gd name="T13" fmla="*/ 1117 h 111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579" h="1117">
                    <a:moveTo>
                      <a:pt x="0" y="0"/>
                    </a:moveTo>
                    <a:lnTo>
                      <a:pt x="128" y="328"/>
                    </a:lnTo>
                    <a:lnTo>
                      <a:pt x="9" y="659"/>
                    </a:lnTo>
                    <a:lnTo>
                      <a:pt x="40" y="763"/>
                    </a:lnTo>
                    <a:lnTo>
                      <a:pt x="234" y="739"/>
                    </a:lnTo>
                    <a:lnTo>
                      <a:pt x="344" y="1055"/>
                    </a:lnTo>
                    <a:lnTo>
                      <a:pt x="579" y="1117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75" name="Freeform 10"/>
              <p:cNvSpPr>
                <a:spLocks/>
              </p:cNvSpPr>
              <p:nvPr userDrawn="1"/>
            </p:nvSpPr>
            <p:spPr bwMode="hidden">
              <a:xfrm>
                <a:off x="3291" y="968"/>
                <a:ext cx="2471" cy="2396"/>
              </a:xfrm>
              <a:custGeom>
                <a:avLst/>
                <a:gdLst>
                  <a:gd name="T0" fmla="*/ 1118 w 2471"/>
                  <a:gd name="T1" fmla="*/ 0 h 2396"/>
                  <a:gd name="T2" fmla="*/ 1179 w 2471"/>
                  <a:gd name="T3" fmla="*/ 225 h 2396"/>
                  <a:gd name="T4" fmla="*/ 1393 w 2471"/>
                  <a:gd name="T5" fmla="*/ 339 h 2396"/>
                  <a:gd name="T6" fmla="*/ 1404 w 2471"/>
                  <a:gd name="T7" fmla="*/ 548 h 2396"/>
                  <a:gd name="T8" fmla="*/ 1342 w 2471"/>
                  <a:gd name="T9" fmla="*/ 732 h 2396"/>
                  <a:gd name="T10" fmla="*/ 1434 w 2471"/>
                  <a:gd name="T11" fmla="*/ 925 h 2396"/>
                  <a:gd name="T12" fmla="*/ 1455 w 2471"/>
                  <a:gd name="T13" fmla="*/ 1109 h 2396"/>
                  <a:gd name="T14" fmla="*/ 1311 w 2471"/>
                  <a:gd name="T15" fmla="*/ 1142 h 2396"/>
                  <a:gd name="T16" fmla="*/ 926 w 2471"/>
                  <a:gd name="T17" fmla="*/ 1384 h 2396"/>
                  <a:gd name="T18" fmla="*/ 975 w 2471"/>
                  <a:gd name="T19" fmla="*/ 1456 h 2396"/>
                  <a:gd name="T20" fmla="*/ 956 w 2471"/>
                  <a:gd name="T21" fmla="*/ 1624 h 2396"/>
                  <a:gd name="T22" fmla="*/ 782 w 2471"/>
                  <a:gd name="T23" fmla="*/ 1817 h 2396"/>
                  <a:gd name="T24" fmla="*/ 539 w 2471"/>
                  <a:gd name="T25" fmla="*/ 1978 h 2396"/>
                  <a:gd name="T26" fmla="*/ 152 w 2471"/>
                  <a:gd name="T27" fmla="*/ 2026 h 2396"/>
                  <a:gd name="T28" fmla="*/ 19 w 2471"/>
                  <a:gd name="T29" fmla="*/ 2251 h 2396"/>
                  <a:gd name="T30" fmla="*/ 0 w 2471"/>
                  <a:gd name="T31" fmla="*/ 2396 h 2396"/>
                  <a:gd name="T32" fmla="*/ 213 w 2471"/>
                  <a:gd name="T33" fmla="*/ 2179 h 2396"/>
                  <a:gd name="T34" fmla="*/ 629 w 2471"/>
                  <a:gd name="T35" fmla="*/ 2090 h 2396"/>
                  <a:gd name="T36" fmla="*/ 894 w 2471"/>
                  <a:gd name="T37" fmla="*/ 1906 h 2396"/>
                  <a:gd name="T38" fmla="*/ 1230 w 2471"/>
                  <a:gd name="T39" fmla="*/ 1986 h 2396"/>
                  <a:gd name="T40" fmla="*/ 1668 w 2471"/>
                  <a:gd name="T41" fmla="*/ 1906 h 2396"/>
                  <a:gd name="T42" fmla="*/ 1983 w 2471"/>
                  <a:gd name="T43" fmla="*/ 1745 h 2396"/>
                  <a:gd name="T44" fmla="*/ 2014 w 2471"/>
                  <a:gd name="T45" fmla="*/ 1600 h 2396"/>
                  <a:gd name="T46" fmla="*/ 2237 w 2471"/>
                  <a:gd name="T47" fmla="*/ 1496 h 2396"/>
                  <a:gd name="T48" fmla="*/ 2359 w 2471"/>
                  <a:gd name="T49" fmla="*/ 1552 h 2396"/>
                  <a:gd name="T50" fmla="*/ 2471 w 2471"/>
                  <a:gd name="T51" fmla="*/ 1479 h 239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2471" h="2396">
                    <a:moveTo>
                      <a:pt x="1118" y="0"/>
                    </a:moveTo>
                    <a:lnTo>
                      <a:pt x="1179" y="225"/>
                    </a:lnTo>
                    <a:lnTo>
                      <a:pt x="1393" y="339"/>
                    </a:lnTo>
                    <a:lnTo>
                      <a:pt x="1404" y="548"/>
                    </a:lnTo>
                    <a:lnTo>
                      <a:pt x="1342" y="732"/>
                    </a:lnTo>
                    <a:lnTo>
                      <a:pt x="1434" y="925"/>
                    </a:lnTo>
                    <a:lnTo>
                      <a:pt x="1455" y="1109"/>
                    </a:lnTo>
                    <a:lnTo>
                      <a:pt x="1311" y="1142"/>
                    </a:lnTo>
                    <a:lnTo>
                      <a:pt x="926" y="1384"/>
                    </a:lnTo>
                    <a:lnTo>
                      <a:pt x="975" y="1456"/>
                    </a:lnTo>
                    <a:lnTo>
                      <a:pt x="956" y="1624"/>
                    </a:lnTo>
                    <a:lnTo>
                      <a:pt x="782" y="1817"/>
                    </a:lnTo>
                    <a:lnTo>
                      <a:pt x="539" y="1978"/>
                    </a:lnTo>
                    <a:lnTo>
                      <a:pt x="152" y="2026"/>
                    </a:lnTo>
                    <a:lnTo>
                      <a:pt x="19" y="2251"/>
                    </a:lnTo>
                    <a:lnTo>
                      <a:pt x="0" y="2396"/>
                    </a:lnTo>
                    <a:lnTo>
                      <a:pt x="213" y="2179"/>
                    </a:lnTo>
                    <a:lnTo>
                      <a:pt x="629" y="2090"/>
                    </a:lnTo>
                    <a:lnTo>
                      <a:pt x="894" y="1906"/>
                    </a:lnTo>
                    <a:lnTo>
                      <a:pt x="1230" y="1986"/>
                    </a:lnTo>
                    <a:lnTo>
                      <a:pt x="1668" y="1906"/>
                    </a:lnTo>
                    <a:lnTo>
                      <a:pt x="1983" y="1745"/>
                    </a:lnTo>
                    <a:lnTo>
                      <a:pt x="2014" y="1600"/>
                    </a:lnTo>
                    <a:lnTo>
                      <a:pt x="2237" y="1496"/>
                    </a:lnTo>
                    <a:lnTo>
                      <a:pt x="2359" y="1552"/>
                    </a:lnTo>
                    <a:lnTo>
                      <a:pt x="2471" y="147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76" name="Freeform 11"/>
              <p:cNvSpPr>
                <a:spLocks/>
              </p:cNvSpPr>
              <p:nvPr userDrawn="1"/>
            </p:nvSpPr>
            <p:spPr bwMode="hidden">
              <a:xfrm>
                <a:off x="2366" y="1067"/>
                <a:ext cx="1399" cy="1349"/>
              </a:xfrm>
              <a:custGeom>
                <a:avLst/>
                <a:gdLst>
                  <a:gd name="T0" fmla="*/ 620 w 1399"/>
                  <a:gd name="T1" fmla="*/ 155 h 1349"/>
                  <a:gd name="T2" fmla="*/ 421 w 1399"/>
                  <a:gd name="T3" fmla="*/ 155 h 1349"/>
                  <a:gd name="T4" fmla="*/ 205 w 1399"/>
                  <a:gd name="T5" fmla="*/ 507 h 1349"/>
                  <a:gd name="T6" fmla="*/ 0 w 1399"/>
                  <a:gd name="T7" fmla="*/ 673 h 1349"/>
                  <a:gd name="T8" fmla="*/ 487 w 1399"/>
                  <a:gd name="T9" fmla="*/ 783 h 1349"/>
                  <a:gd name="T10" fmla="*/ 425 w 1399"/>
                  <a:gd name="T11" fmla="*/ 1009 h 1349"/>
                  <a:gd name="T12" fmla="*/ 617 w 1399"/>
                  <a:gd name="T13" fmla="*/ 1086 h 1349"/>
                  <a:gd name="T14" fmla="*/ 498 w 1399"/>
                  <a:gd name="T15" fmla="*/ 1349 h 1349"/>
                  <a:gd name="T16" fmla="*/ 961 w 1399"/>
                  <a:gd name="T17" fmla="*/ 1035 h 1349"/>
                  <a:gd name="T18" fmla="*/ 926 w 1399"/>
                  <a:gd name="T19" fmla="*/ 776 h 1349"/>
                  <a:gd name="T20" fmla="*/ 1181 w 1399"/>
                  <a:gd name="T21" fmla="*/ 749 h 1349"/>
                  <a:gd name="T22" fmla="*/ 1399 w 1399"/>
                  <a:gd name="T23" fmla="*/ 601 h 1349"/>
                  <a:gd name="T24" fmla="*/ 1315 w 1399"/>
                  <a:gd name="T25" fmla="*/ 416 h 1349"/>
                  <a:gd name="T26" fmla="*/ 1341 w 1399"/>
                  <a:gd name="T27" fmla="*/ 196 h 1349"/>
                  <a:gd name="T28" fmla="*/ 1171 w 1399"/>
                  <a:gd name="T29" fmla="*/ 164 h 1349"/>
                  <a:gd name="T30" fmla="*/ 928 w 1399"/>
                  <a:gd name="T31" fmla="*/ 0 h 1349"/>
                  <a:gd name="T32" fmla="*/ 620 w 1399"/>
                  <a:gd name="T33" fmla="*/ 155 h 1349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1399" h="1349">
                    <a:moveTo>
                      <a:pt x="620" y="155"/>
                    </a:moveTo>
                    <a:lnTo>
                      <a:pt x="421" y="155"/>
                    </a:lnTo>
                    <a:lnTo>
                      <a:pt x="205" y="507"/>
                    </a:lnTo>
                    <a:lnTo>
                      <a:pt x="0" y="673"/>
                    </a:lnTo>
                    <a:lnTo>
                      <a:pt x="487" y="783"/>
                    </a:lnTo>
                    <a:lnTo>
                      <a:pt x="425" y="1009"/>
                    </a:lnTo>
                    <a:lnTo>
                      <a:pt x="617" y="1086"/>
                    </a:lnTo>
                    <a:lnTo>
                      <a:pt x="498" y="1349"/>
                    </a:lnTo>
                    <a:lnTo>
                      <a:pt x="961" y="1035"/>
                    </a:lnTo>
                    <a:lnTo>
                      <a:pt x="926" y="776"/>
                    </a:lnTo>
                    <a:lnTo>
                      <a:pt x="1181" y="749"/>
                    </a:lnTo>
                    <a:lnTo>
                      <a:pt x="1399" y="601"/>
                    </a:lnTo>
                    <a:lnTo>
                      <a:pt x="1315" y="416"/>
                    </a:lnTo>
                    <a:lnTo>
                      <a:pt x="1341" y="196"/>
                    </a:lnTo>
                    <a:lnTo>
                      <a:pt x="1171" y="164"/>
                    </a:lnTo>
                    <a:lnTo>
                      <a:pt x="928" y="0"/>
                    </a:lnTo>
                    <a:lnTo>
                      <a:pt x="620" y="155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77" name="Freeform 12"/>
              <p:cNvSpPr>
                <a:spLocks/>
              </p:cNvSpPr>
              <p:nvPr userDrawn="1"/>
            </p:nvSpPr>
            <p:spPr bwMode="hidden">
              <a:xfrm>
                <a:off x="4275" y="2031"/>
                <a:ext cx="1256" cy="810"/>
              </a:xfrm>
              <a:custGeom>
                <a:avLst/>
                <a:gdLst>
                  <a:gd name="T0" fmla="*/ 719 w 1256"/>
                  <a:gd name="T1" fmla="*/ 183 h 810"/>
                  <a:gd name="T2" fmla="*/ 760 w 1256"/>
                  <a:gd name="T3" fmla="*/ 33 h 810"/>
                  <a:gd name="T4" fmla="*/ 884 w 1256"/>
                  <a:gd name="T5" fmla="*/ 0 h 810"/>
                  <a:gd name="T6" fmla="*/ 983 w 1256"/>
                  <a:gd name="T7" fmla="*/ 78 h 810"/>
                  <a:gd name="T8" fmla="*/ 1082 w 1256"/>
                  <a:gd name="T9" fmla="*/ 248 h 810"/>
                  <a:gd name="T10" fmla="*/ 1256 w 1256"/>
                  <a:gd name="T11" fmla="*/ 229 h 810"/>
                  <a:gd name="T12" fmla="*/ 1248 w 1256"/>
                  <a:gd name="T13" fmla="*/ 359 h 810"/>
                  <a:gd name="T14" fmla="*/ 1016 w 1256"/>
                  <a:gd name="T15" fmla="*/ 431 h 810"/>
                  <a:gd name="T16" fmla="*/ 879 w 1256"/>
                  <a:gd name="T17" fmla="*/ 417 h 810"/>
                  <a:gd name="T18" fmla="*/ 719 w 1256"/>
                  <a:gd name="T19" fmla="*/ 481 h 810"/>
                  <a:gd name="T20" fmla="*/ 591 w 1256"/>
                  <a:gd name="T21" fmla="*/ 633 h 810"/>
                  <a:gd name="T22" fmla="*/ 423 w 1256"/>
                  <a:gd name="T23" fmla="*/ 537 h 810"/>
                  <a:gd name="T24" fmla="*/ 256 w 1256"/>
                  <a:gd name="T25" fmla="*/ 810 h 810"/>
                  <a:gd name="T26" fmla="*/ 66 w 1256"/>
                  <a:gd name="T27" fmla="*/ 764 h 810"/>
                  <a:gd name="T28" fmla="*/ 0 w 1256"/>
                  <a:gd name="T29" fmla="*/ 601 h 810"/>
                  <a:gd name="T30" fmla="*/ 157 w 1256"/>
                  <a:gd name="T31" fmla="*/ 483 h 810"/>
                  <a:gd name="T32" fmla="*/ 248 w 1256"/>
                  <a:gd name="T33" fmla="*/ 281 h 810"/>
                  <a:gd name="T34" fmla="*/ 438 w 1256"/>
                  <a:gd name="T35" fmla="*/ 150 h 810"/>
                  <a:gd name="T36" fmla="*/ 719 w 1256"/>
                  <a:gd name="T37" fmla="*/ 189 h 810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1256" h="810">
                    <a:moveTo>
                      <a:pt x="719" y="183"/>
                    </a:moveTo>
                    <a:lnTo>
                      <a:pt x="760" y="33"/>
                    </a:lnTo>
                    <a:lnTo>
                      <a:pt x="884" y="0"/>
                    </a:lnTo>
                    <a:lnTo>
                      <a:pt x="983" y="78"/>
                    </a:lnTo>
                    <a:lnTo>
                      <a:pt x="1082" y="248"/>
                    </a:lnTo>
                    <a:lnTo>
                      <a:pt x="1256" y="229"/>
                    </a:lnTo>
                    <a:lnTo>
                      <a:pt x="1248" y="359"/>
                    </a:lnTo>
                    <a:lnTo>
                      <a:pt x="1016" y="431"/>
                    </a:lnTo>
                    <a:lnTo>
                      <a:pt x="879" y="417"/>
                    </a:lnTo>
                    <a:lnTo>
                      <a:pt x="719" y="481"/>
                    </a:lnTo>
                    <a:lnTo>
                      <a:pt x="591" y="633"/>
                    </a:lnTo>
                    <a:lnTo>
                      <a:pt x="423" y="537"/>
                    </a:lnTo>
                    <a:lnTo>
                      <a:pt x="256" y="810"/>
                    </a:lnTo>
                    <a:lnTo>
                      <a:pt x="66" y="764"/>
                    </a:lnTo>
                    <a:lnTo>
                      <a:pt x="0" y="601"/>
                    </a:lnTo>
                    <a:lnTo>
                      <a:pt x="157" y="483"/>
                    </a:lnTo>
                    <a:lnTo>
                      <a:pt x="248" y="281"/>
                    </a:lnTo>
                    <a:lnTo>
                      <a:pt x="438" y="150"/>
                    </a:lnTo>
                    <a:lnTo>
                      <a:pt x="719" y="189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78" name="Freeform 13"/>
              <p:cNvSpPr>
                <a:spLocks/>
              </p:cNvSpPr>
              <p:nvPr userDrawn="1"/>
            </p:nvSpPr>
            <p:spPr bwMode="hidden">
              <a:xfrm>
                <a:off x="2914" y="3476"/>
                <a:ext cx="2848" cy="788"/>
              </a:xfrm>
              <a:custGeom>
                <a:avLst/>
                <a:gdLst>
                  <a:gd name="T0" fmla="*/ 2838 w 2848"/>
                  <a:gd name="T1" fmla="*/ 16 h 788"/>
                  <a:gd name="T2" fmla="*/ 2493 w 2848"/>
                  <a:gd name="T3" fmla="*/ 0 h 788"/>
                  <a:gd name="T4" fmla="*/ 2278 w 2848"/>
                  <a:gd name="T5" fmla="*/ 81 h 788"/>
                  <a:gd name="T6" fmla="*/ 1936 w 2848"/>
                  <a:gd name="T7" fmla="*/ 44 h 788"/>
                  <a:gd name="T8" fmla="*/ 1739 w 2848"/>
                  <a:gd name="T9" fmla="*/ 354 h 788"/>
                  <a:gd name="T10" fmla="*/ 1600 w 2848"/>
                  <a:gd name="T11" fmla="*/ 212 h 788"/>
                  <a:gd name="T12" fmla="*/ 1352 w 2848"/>
                  <a:gd name="T13" fmla="*/ 308 h 788"/>
                  <a:gd name="T14" fmla="*/ 1445 w 2848"/>
                  <a:gd name="T15" fmla="*/ 515 h 788"/>
                  <a:gd name="T16" fmla="*/ 1072 w 2848"/>
                  <a:gd name="T17" fmla="*/ 412 h 788"/>
                  <a:gd name="T18" fmla="*/ 888 w 2848"/>
                  <a:gd name="T19" fmla="*/ 540 h 788"/>
                  <a:gd name="T20" fmla="*/ 0 w 2848"/>
                  <a:gd name="T21" fmla="*/ 660 h 788"/>
                  <a:gd name="T22" fmla="*/ 288 w 2848"/>
                  <a:gd name="T23" fmla="*/ 788 h 788"/>
                  <a:gd name="T24" fmla="*/ 1040 w 2848"/>
                  <a:gd name="T25" fmla="*/ 676 h 788"/>
                  <a:gd name="T26" fmla="*/ 1272 w 2848"/>
                  <a:gd name="T27" fmla="*/ 748 h 788"/>
                  <a:gd name="T28" fmla="*/ 2096 w 2848"/>
                  <a:gd name="T29" fmla="*/ 691 h 788"/>
                  <a:gd name="T30" fmla="*/ 2320 w 2848"/>
                  <a:gd name="T31" fmla="*/ 748 h 788"/>
                  <a:gd name="T32" fmla="*/ 2456 w 2848"/>
                  <a:gd name="T33" fmla="*/ 596 h 788"/>
                  <a:gd name="T34" fmla="*/ 2712 w 2848"/>
                  <a:gd name="T35" fmla="*/ 716 h 788"/>
                  <a:gd name="T36" fmla="*/ 2716 w 2848"/>
                  <a:gd name="T37" fmla="*/ 339 h 788"/>
                  <a:gd name="T38" fmla="*/ 2848 w 2848"/>
                  <a:gd name="T39" fmla="*/ 258 h 788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2848" h="788">
                    <a:moveTo>
                      <a:pt x="2838" y="16"/>
                    </a:moveTo>
                    <a:lnTo>
                      <a:pt x="2493" y="0"/>
                    </a:lnTo>
                    <a:lnTo>
                      <a:pt x="2278" y="81"/>
                    </a:lnTo>
                    <a:lnTo>
                      <a:pt x="1936" y="44"/>
                    </a:lnTo>
                    <a:lnTo>
                      <a:pt x="1739" y="354"/>
                    </a:lnTo>
                    <a:lnTo>
                      <a:pt x="1600" y="212"/>
                    </a:lnTo>
                    <a:lnTo>
                      <a:pt x="1352" y="308"/>
                    </a:lnTo>
                    <a:lnTo>
                      <a:pt x="1445" y="515"/>
                    </a:lnTo>
                    <a:lnTo>
                      <a:pt x="1072" y="412"/>
                    </a:lnTo>
                    <a:lnTo>
                      <a:pt x="888" y="540"/>
                    </a:lnTo>
                    <a:lnTo>
                      <a:pt x="0" y="660"/>
                    </a:lnTo>
                    <a:lnTo>
                      <a:pt x="288" y="788"/>
                    </a:lnTo>
                    <a:lnTo>
                      <a:pt x="1040" y="676"/>
                    </a:lnTo>
                    <a:lnTo>
                      <a:pt x="1272" y="748"/>
                    </a:lnTo>
                    <a:lnTo>
                      <a:pt x="2096" y="691"/>
                    </a:lnTo>
                    <a:lnTo>
                      <a:pt x="2320" y="748"/>
                    </a:lnTo>
                    <a:lnTo>
                      <a:pt x="2456" y="596"/>
                    </a:lnTo>
                    <a:lnTo>
                      <a:pt x="2712" y="716"/>
                    </a:lnTo>
                    <a:lnTo>
                      <a:pt x="2716" y="339"/>
                    </a:lnTo>
                    <a:lnTo>
                      <a:pt x="2848" y="258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79" name="Freeform 14"/>
              <p:cNvSpPr>
                <a:spLocks/>
              </p:cNvSpPr>
              <p:nvPr userDrawn="1"/>
            </p:nvSpPr>
            <p:spPr bwMode="hidden">
              <a:xfrm>
                <a:off x="5443" y="922"/>
                <a:ext cx="319" cy="854"/>
              </a:xfrm>
              <a:custGeom>
                <a:avLst/>
                <a:gdLst>
                  <a:gd name="T0" fmla="*/ 0 w 319"/>
                  <a:gd name="T1" fmla="*/ 0 h 854"/>
                  <a:gd name="T2" fmla="*/ 106 w 319"/>
                  <a:gd name="T3" fmla="*/ 313 h 854"/>
                  <a:gd name="T4" fmla="*/ 106 w 319"/>
                  <a:gd name="T5" fmla="*/ 634 h 854"/>
                  <a:gd name="T6" fmla="*/ 268 w 319"/>
                  <a:gd name="T7" fmla="*/ 854 h 854"/>
                  <a:gd name="T8" fmla="*/ 278 w 319"/>
                  <a:gd name="T9" fmla="*/ 577 h 854"/>
                  <a:gd name="T10" fmla="*/ 238 w 319"/>
                  <a:gd name="T11" fmla="*/ 400 h 854"/>
                  <a:gd name="T12" fmla="*/ 319 w 319"/>
                  <a:gd name="T13" fmla="*/ 240 h 85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19" h="854">
                    <a:moveTo>
                      <a:pt x="0" y="0"/>
                    </a:moveTo>
                    <a:lnTo>
                      <a:pt x="106" y="313"/>
                    </a:lnTo>
                    <a:lnTo>
                      <a:pt x="106" y="634"/>
                    </a:lnTo>
                    <a:lnTo>
                      <a:pt x="268" y="854"/>
                    </a:lnTo>
                    <a:lnTo>
                      <a:pt x="278" y="577"/>
                    </a:lnTo>
                    <a:lnTo>
                      <a:pt x="238" y="400"/>
                    </a:lnTo>
                    <a:lnTo>
                      <a:pt x="319" y="240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80" name="Freeform 15"/>
              <p:cNvSpPr>
                <a:spLocks/>
              </p:cNvSpPr>
              <p:nvPr userDrawn="1"/>
            </p:nvSpPr>
            <p:spPr bwMode="hidden">
              <a:xfrm>
                <a:off x="4954" y="3568"/>
                <a:ext cx="646" cy="392"/>
              </a:xfrm>
              <a:custGeom>
                <a:avLst/>
                <a:gdLst>
                  <a:gd name="T0" fmla="*/ 504 w 646"/>
                  <a:gd name="T1" fmla="*/ 0 h 392"/>
                  <a:gd name="T2" fmla="*/ 320 w 646"/>
                  <a:gd name="T3" fmla="*/ 61 h 392"/>
                  <a:gd name="T4" fmla="*/ 238 w 646"/>
                  <a:gd name="T5" fmla="*/ 109 h 392"/>
                  <a:gd name="T6" fmla="*/ 144 w 646"/>
                  <a:gd name="T7" fmla="*/ 216 h 392"/>
                  <a:gd name="T8" fmla="*/ 0 w 646"/>
                  <a:gd name="T9" fmla="*/ 392 h 392"/>
                  <a:gd name="T10" fmla="*/ 360 w 646"/>
                  <a:gd name="T11" fmla="*/ 263 h 392"/>
                  <a:gd name="T12" fmla="*/ 432 w 646"/>
                  <a:gd name="T13" fmla="*/ 182 h 392"/>
                  <a:gd name="T14" fmla="*/ 646 w 646"/>
                  <a:gd name="T15" fmla="*/ 142 h 392"/>
                  <a:gd name="T16" fmla="*/ 504 w 646"/>
                  <a:gd name="T17" fmla="*/ 0 h 39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646" h="392">
                    <a:moveTo>
                      <a:pt x="504" y="0"/>
                    </a:moveTo>
                    <a:lnTo>
                      <a:pt x="320" y="61"/>
                    </a:lnTo>
                    <a:lnTo>
                      <a:pt x="238" y="109"/>
                    </a:lnTo>
                    <a:lnTo>
                      <a:pt x="144" y="216"/>
                    </a:lnTo>
                    <a:lnTo>
                      <a:pt x="0" y="392"/>
                    </a:lnTo>
                    <a:lnTo>
                      <a:pt x="360" y="263"/>
                    </a:lnTo>
                    <a:lnTo>
                      <a:pt x="432" y="182"/>
                    </a:lnTo>
                    <a:lnTo>
                      <a:pt x="646" y="142"/>
                    </a:lnTo>
                    <a:lnTo>
                      <a:pt x="504" y="0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81" name="Freeform 16"/>
              <p:cNvSpPr>
                <a:spLocks/>
              </p:cNvSpPr>
              <p:nvPr userDrawn="1"/>
            </p:nvSpPr>
            <p:spPr bwMode="hidden">
              <a:xfrm>
                <a:off x="50" y="2400"/>
                <a:ext cx="2736" cy="1920"/>
              </a:xfrm>
              <a:custGeom>
                <a:avLst/>
                <a:gdLst>
                  <a:gd name="T0" fmla="*/ 0 w 2736"/>
                  <a:gd name="T1" fmla="*/ 0 h 1920"/>
                  <a:gd name="T2" fmla="*/ 96 w 2736"/>
                  <a:gd name="T3" fmla="*/ 336 h 1920"/>
                  <a:gd name="T4" fmla="*/ 384 w 2736"/>
                  <a:gd name="T5" fmla="*/ 384 h 1920"/>
                  <a:gd name="T6" fmla="*/ 576 w 2736"/>
                  <a:gd name="T7" fmla="*/ 720 h 1920"/>
                  <a:gd name="T8" fmla="*/ 528 w 2736"/>
                  <a:gd name="T9" fmla="*/ 960 h 1920"/>
                  <a:gd name="T10" fmla="*/ 672 w 2736"/>
                  <a:gd name="T11" fmla="*/ 1104 h 1920"/>
                  <a:gd name="T12" fmla="*/ 576 w 2736"/>
                  <a:gd name="T13" fmla="*/ 1392 h 1920"/>
                  <a:gd name="T14" fmla="*/ 624 w 2736"/>
                  <a:gd name="T15" fmla="*/ 1632 h 1920"/>
                  <a:gd name="T16" fmla="*/ 1488 w 2736"/>
                  <a:gd name="T17" fmla="*/ 1872 h 1920"/>
                  <a:gd name="T18" fmla="*/ 1680 w 2736"/>
                  <a:gd name="T19" fmla="*/ 1728 h 1920"/>
                  <a:gd name="T20" fmla="*/ 2208 w 2736"/>
                  <a:gd name="T21" fmla="*/ 1728 h 1920"/>
                  <a:gd name="T22" fmla="*/ 2304 w 2736"/>
                  <a:gd name="T23" fmla="*/ 1632 h 1920"/>
                  <a:gd name="T24" fmla="*/ 2736 w 2736"/>
                  <a:gd name="T25" fmla="*/ 1872 h 1920"/>
                  <a:gd name="T26" fmla="*/ 2640 w 2736"/>
                  <a:gd name="T27" fmla="*/ 1920 h 1920"/>
                  <a:gd name="T28" fmla="*/ 2304 w 2736"/>
                  <a:gd name="T29" fmla="*/ 1824 h 1920"/>
                  <a:gd name="T30" fmla="*/ 2160 w 2736"/>
                  <a:gd name="T31" fmla="*/ 1872 h 1920"/>
                  <a:gd name="T32" fmla="*/ 1632 w 2736"/>
                  <a:gd name="T33" fmla="*/ 1920 h 1920"/>
                  <a:gd name="T34" fmla="*/ 1440 w 2736"/>
                  <a:gd name="T35" fmla="*/ 1920 h 1920"/>
                  <a:gd name="T36" fmla="*/ 480 w 2736"/>
                  <a:gd name="T37" fmla="*/ 1824 h 1920"/>
                  <a:gd name="T38" fmla="*/ 192 w 2736"/>
                  <a:gd name="T39" fmla="*/ 1872 h 1920"/>
                  <a:gd name="T40" fmla="*/ 96 w 2736"/>
                  <a:gd name="T41" fmla="*/ 1680 h 1920"/>
                  <a:gd name="T42" fmla="*/ 288 w 2736"/>
                  <a:gd name="T43" fmla="*/ 1440 h 1920"/>
                  <a:gd name="T44" fmla="*/ 336 w 2736"/>
                  <a:gd name="T45" fmla="*/ 1104 h 1920"/>
                  <a:gd name="T46" fmla="*/ 144 w 2736"/>
                  <a:gd name="T47" fmla="*/ 864 h 1920"/>
                  <a:gd name="T48" fmla="*/ 240 w 2736"/>
                  <a:gd name="T49" fmla="*/ 624 h 1920"/>
                  <a:gd name="T50" fmla="*/ 48 w 2736"/>
                  <a:gd name="T51" fmla="*/ 528 h 1920"/>
                  <a:gd name="T52" fmla="*/ 0 w 2736"/>
                  <a:gd name="T53" fmla="*/ 0 h 1920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0" t="0" r="r" b="b"/>
                <a:pathLst>
                  <a:path w="2736" h="1920">
                    <a:moveTo>
                      <a:pt x="0" y="0"/>
                    </a:moveTo>
                    <a:lnTo>
                      <a:pt x="96" y="336"/>
                    </a:lnTo>
                    <a:lnTo>
                      <a:pt x="384" y="384"/>
                    </a:lnTo>
                    <a:lnTo>
                      <a:pt x="576" y="720"/>
                    </a:lnTo>
                    <a:lnTo>
                      <a:pt x="528" y="960"/>
                    </a:lnTo>
                    <a:lnTo>
                      <a:pt x="672" y="1104"/>
                    </a:lnTo>
                    <a:lnTo>
                      <a:pt x="576" y="1392"/>
                    </a:lnTo>
                    <a:lnTo>
                      <a:pt x="624" y="1632"/>
                    </a:lnTo>
                    <a:lnTo>
                      <a:pt x="1488" y="1872"/>
                    </a:lnTo>
                    <a:lnTo>
                      <a:pt x="1680" y="1728"/>
                    </a:lnTo>
                    <a:lnTo>
                      <a:pt x="2208" y="1728"/>
                    </a:lnTo>
                    <a:lnTo>
                      <a:pt x="2304" y="1632"/>
                    </a:lnTo>
                    <a:lnTo>
                      <a:pt x="2736" y="1872"/>
                    </a:lnTo>
                    <a:lnTo>
                      <a:pt x="2640" y="1920"/>
                    </a:lnTo>
                    <a:lnTo>
                      <a:pt x="2304" y="1824"/>
                    </a:lnTo>
                    <a:lnTo>
                      <a:pt x="2160" y="1872"/>
                    </a:lnTo>
                    <a:lnTo>
                      <a:pt x="1632" y="1920"/>
                    </a:lnTo>
                    <a:lnTo>
                      <a:pt x="1440" y="1920"/>
                    </a:lnTo>
                    <a:lnTo>
                      <a:pt x="480" y="1824"/>
                    </a:lnTo>
                    <a:lnTo>
                      <a:pt x="192" y="1872"/>
                    </a:lnTo>
                    <a:lnTo>
                      <a:pt x="96" y="1680"/>
                    </a:lnTo>
                    <a:lnTo>
                      <a:pt x="288" y="1440"/>
                    </a:lnTo>
                    <a:lnTo>
                      <a:pt x="336" y="1104"/>
                    </a:lnTo>
                    <a:lnTo>
                      <a:pt x="144" y="864"/>
                    </a:lnTo>
                    <a:lnTo>
                      <a:pt x="240" y="624"/>
                    </a:lnTo>
                    <a:lnTo>
                      <a:pt x="48" y="528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033" name="Group 17"/>
            <p:cNvGrpSpPr>
              <a:grpSpLocks/>
            </p:cNvGrpSpPr>
            <p:nvPr userDrawn="1"/>
          </p:nvGrpSpPr>
          <p:grpSpPr bwMode="auto">
            <a:xfrm>
              <a:off x="0" y="2291"/>
              <a:ext cx="1385" cy="1702"/>
              <a:chOff x="0" y="2291"/>
              <a:chExt cx="1385" cy="1702"/>
            </a:xfrm>
          </p:grpSpPr>
          <p:sp>
            <p:nvSpPr>
              <p:cNvPr id="1034" name="Rectangle 18"/>
              <p:cNvSpPr>
                <a:spLocks noChangeArrowheads="1"/>
              </p:cNvSpPr>
              <p:nvPr userDrawn="1"/>
            </p:nvSpPr>
            <p:spPr bwMode="ltGray">
              <a:xfrm rot="6798887">
                <a:off x="63" y="388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035" name="Rectangle 19"/>
              <p:cNvSpPr>
                <a:spLocks noChangeArrowheads="1"/>
              </p:cNvSpPr>
              <p:nvPr userDrawn="1"/>
            </p:nvSpPr>
            <p:spPr bwMode="ltGray">
              <a:xfrm rot="6798887">
                <a:off x="33" y="388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036" name="Rectangle 20"/>
              <p:cNvSpPr>
                <a:spLocks noChangeArrowheads="1"/>
              </p:cNvSpPr>
              <p:nvPr userDrawn="1"/>
            </p:nvSpPr>
            <p:spPr bwMode="ltGray">
              <a:xfrm rot="6798887">
                <a:off x="7" y="387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037" name="Rectangle 21"/>
              <p:cNvSpPr>
                <a:spLocks noChangeArrowheads="1"/>
              </p:cNvSpPr>
              <p:nvPr userDrawn="1"/>
            </p:nvSpPr>
            <p:spPr bwMode="ltGray">
              <a:xfrm rot="5999912">
                <a:off x="209" y="388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038" name="Rectangle 22"/>
              <p:cNvSpPr>
                <a:spLocks noChangeArrowheads="1"/>
              </p:cNvSpPr>
              <p:nvPr userDrawn="1"/>
            </p:nvSpPr>
            <p:spPr bwMode="ltGray">
              <a:xfrm rot="5999912">
                <a:off x="183" y="388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039" name="Rectangle 23"/>
              <p:cNvSpPr>
                <a:spLocks noChangeArrowheads="1"/>
              </p:cNvSpPr>
              <p:nvPr userDrawn="1"/>
            </p:nvSpPr>
            <p:spPr bwMode="ltGray">
              <a:xfrm rot="6250138">
                <a:off x="153" y="388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040" name="Rectangle 24"/>
              <p:cNvSpPr>
                <a:spLocks noChangeArrowheads="1"/>
              </p:cNvSpPr>
              <p:nvPr userDrawn="1"/>
            </p:nvSpPr>
            <p:spPr bwMode="ltGray">
              <a:xfrm rot="6238076">
                <a:off x="123" y="388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041" name="Rectangle 25"/>
              <p:cNvSpPr>
                <a:spLocks noChangeArrowheads="1"/>
              </p:cNvSpPr>
              <p:nvPr userDrawn="1"/>
            </p:nvSpPr>
            <p:spPr bwMode="ltGray">
              <a:xfrm rot="5380717">
                <a:off x="363" y="386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042" name="Rectangle 26"/>
              <p:cNvSpPr>
                <a:spLocks noChangeArrowheads="1"/>
              </p:cNvSpPr>
              <p:nvPr userDrawn="1"/>
            </p:nvSpPr>
            <p:spPr bwMode="ltGray">
              <a:xfrm rot="5380717">
                <a:off x="333" y="387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043" name="Rectangle 27"/>
              <p:cNvSpPr>
                <a:spLocks noChangeArrowheads="1"/>
              </p:cNvSpPr>
              <p:nvPr userDrawn="1"/>
            </p:nvSpPr>
            <p:spPr bwMode="ltGray">
              <a:xfrm rot="5583200">
                <a:off x="303" y="387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044" name="Rectangle 28"/>
              <p:cNvSpPr>
                <a:spLocks noChangeArrowheads="1"/>
              </p:cNvSpPr>
              <p:nvPr userDrawn="1"/>
            </p:nvSpPr>
            <p:spPr bwMode="ltGray">
              <a:xfrm rot="5737625">
                <a:off x="271" y="388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045" name="Rectangle 29"/>
              <p:cNvSpPr>
                <a:spLocks noChangeArrowheads="1"/>
              </p:cNvSpPr>
              <p:nvPr userDrawn="1"/>
            </p:nvSpPr>
            <p:spPr bwMode="ltGray">
              <a:xfrm rot="4715477">
                <a:off x="517" y="382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046" name="Rectangle 30"/>
              <p:cNvSpPr>
                <a:spLocks noChangeArrowheads="1"/>
              </p:cNvSpPr>
              <p:nvPr userDrawn="1"/>
            </p:nvSpPr>
            <p:spPr bwMode="ltGray">
              <a:xfrm rot="4924949">
                <a:off x="486" y="38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047" name="Rectangle 31"/>
              <p:cNvSpPr>
                <a:spLocks noChangeArrowheads="1"/>
              </p:cNvSpPr>
              <p:nvPr userDrawn="1"/>
            </p:nvSpPr>
            <p:spPr bwMode="ltGray">
              <a:xfrm rot="4924949">
                <a:off x="456" y="38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048" name="Rectangle 32"/>
              <p:cNvSpPr>
                <a:spLocks noChangeArrowheads="1"/>
              </p:cNvSpPr>
              <p:nvPr userDrawn="1"/>
            </p:nvSpPr>
            <p:spPr bwMode="ltGray">
              <a:xfrm rot="5041352">
                <a:off x="427" y="385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049" name="Rectangle 33"/>
              <p:cNvSpPr>
                <a:spLocks noChangeArrowheads="1"/>
              </p:cNvSpPr>
              <p:nvPr userDrawn="1"/>
            </p:nvSpPr>
            <p:spPr bwMode="ltGray">
              <a:xfrm rot="3816889">
                <a:off x="664" y="376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050" name="Rectangle 34"/>
              <p:cNvSpPr>
                <a:spLocks noChangeArrowheads="1"/>
              </p:cNvSpPr>
              <p:nvPr userDrawn="1"/>
            </p:nvSpPr>
            <p:spPr bwMode="ltGray">
              <a:xfrm rot="3816889">
                <a:off x="634" y="378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051" name="Rectangle 35"/>
              <p:cNvSpPr>
                <a:spLocks noChangeArrowheads="1"/>
              </p:cNvSpPr>
              <p:nvPr userDrawn="1"/>
            </p:nvSpPr>
            <p:spPr bwMode="ltGray">
              <a:xfrm rot="4104184">
                <a:off x="606" y="379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052" name="Rectangle 36"/>
              <p:cNvSpPr>
                <a:spLocks noChangeArrowheads="1"/>
              </p:cNvSpPr>
              <p:nvPr userDrawn="1"/>
            </p:nvSpPr>
            <p:spPr bwMode="ltGray">
              <a:xfrm rot="4325343">
                <a:off x="575" y="380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053" name="Rectangle 37"/>
              <p:cNvSpPr>
                <a:spLocks noChangeArrowheads="1"/>
              </p:cNvSpPr>
              <p:nvPr userDrawn="1"/>
            </p:nvSpPr>
            <p:spPr bwMode="ltGray">
              <a:xfrm rot="3368036">
                <a:off x="800" y="368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054" name="Rectangle 38"/>
              <p:cNvSpPr>
                <a:spLocks noChangeArrowheads="1"/>
              </p:cNvSpPr>
              <p:nvPr userDrawn="1"/>
            </p:nvSpPr>
            <p:spPr bwMode="ltGray">
              <a:xfrm rot="3368036">
                <a:off x="772" y="369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055" name="Rectangle 39"/>
              <p:cNvSpPr>
                <a:spLocks noChangeArrowheads="1"/>
              </p:cNvSpPr>
              <p:nvPr userDrawn="1"/>
            </p:nvSpPr>
            <p:spPr bwMode="ltGray">
              <a:xfrm rot="3368036">
                <a:off x="746" y="3716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056" name="Rectangle 40"/>
              <p:cNvSpPr>
                <a:spLocks noChangeArrowheads="1"/>
              </p:cNvSpPr>
              <p:nvPr userDrawn="1"/>
            </p:nvSpPr>
            <p:spPr bwMode="ltGray">
              <a:xfrm rot="3816889">
                <a:off x="717" y="37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057" name="Rectangle 41"/>
              <p:cNvSpPr>
                <a:spLocks noChangeArrowheads="1"/>
              </p:cNvSpPr>
              <p:nvPr userDrawn="1"/>
            </p:nvSpPr>
            <p:spPr bwMode="ltGray">
              <a:xfrm rot="2302266">
                <a:off x="923" y="358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058" name="Rectangle 42"/>
              <p:cNvSpPr>
                <a:spLocks noChangeArrowheads="1"/>
              </p:cNvSpPr>
              <p:nvPr userDrawn="1"/>
            </p:nvSpPr>
            <p:spPr bwMode="ltGray">
              <a:xfrm rot="2302266">
                <a:off x="899" y="360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059" name="Rectangle 43"/>
              <p:cNvSpPr>
                <a:spLocks noChangeArrowheads="1"/>
              </p:cNvSpPr>
              <p:nvPr userDrawn="1"/>
            </p:nvSpPr>
            <p:spPr bwMode="ltGray">
              <a:xfrm rot="2707562">
                <a:off x="876" y="362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060" name="Rectangle 44"/>
              <p:cNvSpPr>
                <a:spLocks noChangeArrowheads="1"/>
              </p:cNvSpPr>
              <p:nvPr userDrawn="1"/>
            </p:nvSpPr>
            <p:spPr bwMode="ltGray">
              <a:xfrm rot="2707562">
                <a:off x="850" y="364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061" name="Rectangle 45"/>
              <p:cNvSpPr>
                <a:spLocks noChangeArrowheads="1"/>
              </p:cNvSpPr>
              <p:nvPr userDrawn="1"/>
            </p:nvSpPr>
            <p:spPr bwMode="ltGray">
              <a:xfrm rot="1525830">
                <a:off x="1027" y="3473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062" name="Rectangle 46"/>
              <p:cNvSpPr>
                <a:spLocks noChangeArrowheads="1"/>
              </p:cNvSpPr>
              <p:nvPr userDrawn="1"/>
            </p:nvSpPr>
            <p:spPr bwMode="ltGray">
              <a:xfrm rot="1525830">
                <a:off x="1009" y="349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063" name="Rectangle 47"/>
              <p:cNvSpPr>
                <a:spLocks noChangeArrowheads="1"/>
              </p:cNvSpPr>
              <p:nvPr userDrawn="1"/>
            </p:nvSpPr>
            <p:spPr bwMode="ltGray">
              <a:xfrm rot="1788117">
                <a:off x="990" y="351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064" name="Rectangle 48"/>
              <p:cNvSpPr>
                <a:spLocks noChangeArrowheads="1"/>
              </p:cNvSpPr>
              <p:nvPr userDrawn="1"/>
            </p:nvSpPr>
            <p:spPr bwMode="ltGray">
              <a:xfrm rot="1788117">
                <a:off x="969" y="354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065" name="Rectangle 49"/>
              <p:cNvSpPr>
                <a:spLocks noChangeArrowheads="1"/>
              </p:cNvSpPr>
              <p:nvPr userDrawn="1"/>
            </p:nvSpPr>
            <p:spPr bwMode="ltGray">
              <a:xfrm rot="841630">
                <a:off x="1113" y="3355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066" name="Rectangle 50"/>
              <p:cNvSpPr>
                <a:spLocks noChangeArrowheads="1"/>
              </p:cNvSpPr>
              <p:nvPr userDrawn="1"/>
            </p:nvSpPr>
            <p:spPr bwMode="ltGray">
              <a:xfrm rot="841630">
                <a:off x="1100" y="337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067" name="Rectangle 51"/>
              <p:cNvSpPr>
                <a:spLocks noChangeArrowheads="1"/>
              </p:cNvSpPr>
              <p:nvPr userDrawn="1"/>
            </p:nvSpPr>
            <p:spPr bwMode="ltGray">
              <a:xfrm rot="1308689">
                <a:off x="1086" y="340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068" name="Rectangle 52"/>
              <p:cNvSpPr>
                <a:spLocks noChangeArrowheads="1"/>
              </p:cNvSpPr>
              <p:nvPr userDrawn="1"/>
            </p:nvSpPr>
            <p:spPr bwMode="ltGray">
              <a:xfrm rot="1308689">
                <a:off x="1064" y="342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069" name="Rectangle 53"/>
              <p:cNvSpPr>
                <a:spLocks noChangeArrowheads="1"/>
              </p:cNvSpPr>
              <p:nvPr userDrawn="1"/>
            </p:nvSpPr>
            <p:spPr bwMode="ltGray">
              <a:xfrm rot="469913">
                <a:off x="1172" y="3225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070" name="Rectangle 54"/>
              <p:cNvSpPr>
                <a:spLocks noChangeArrowheads="1"/>
              </p:cNvSpPr>
              <p:nvPr userDrawn="1"/>
            </p:nvSpPr>
            <p:spPr bwMode="ltGray">
              <a:xfrm rot="559869">
                <a:off x="1162" y="3250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071" name="Rectangle 55"/>
              <p:cNvSpPr>
                <a:spLocks noChangeArrowheads="1"/>
              </p:cNvSpPr>
              <p:nvPr userDrawn="1"/>
            </p:nvSpPr>
            <p:spPr bwMode="ltGray">
              <a:xfrm rot="734079">
                <a:off x="1154" y="327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072" name="Rectangle 56"/>
              <p:cNvSpPr>
                <a:spLocks noChangeArrowheads="1"/>
              </p:cNvSpPr>
              <p:nvPr userDrawn="1"/>
            </p:nvSpPr>
            <p:spPr bwMode="ltGray">
              <a:xfrm rot="734079">
                <a:off x="1141" y="330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073" name="Rectangle 57"/>
              <p:cNvSpPr>
                <a:spLocks noChangeArrowheads="1"/>
              </p:cNvSpPr>
              <p:nvPr userDrawn="1"/>
            </p:nvSpPr>
            <p:spPr bwMode="ltGray">
              <a:xfrm rot="-293905">
                <a:off x="1211" y="309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074" name="Rectangle 58"/>
              <p:cNvSpPr>
                <a:spLocks noChangeArrowheads="1"/>
              </p:cNvSpPr>
              <p:nvPr userDrawn="1"/>
            </p:nvSpPr>
            <p:spPr bwMode="ltGray">
              <a:xfrm rot="-8">
                <a:off x="1201" y="312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075" name="Rectangle 59"/>
              <p:cNvSpPr>
                <a:spLocks noChangeArrowheads="1"/>
              </p:cNvSpPr>
              <p:nvPr userDrawn="1"/>
            </p:nvSpPr>
            <p:spPr bwMode="ltGray">
              <a:xfrm rot="-8">
                <a:off x="1200" y="3147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076" name="Rectangle 60"/>
              <p:cNvSpPr>
                <a:spLocks noChangeArrowheads="1"/>
              </p:cNvSpPr>
              <p:nvPr userDrawn="1"/>
            </p:nvSpPr>
            <p:spPr bwMode="ltGray">
              <a:xfrm rot="214188">
                <a:off x="1189" y="317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077" name="Rectangle 61"/>
              <p:cNvSpPr>
                <a:spLocks noChangeArrowheads="1"/>
              </p:cNvSpPr>
              <p:nvPr userDrawn="1"/>
            </p:nvSpPr>
            <p:spPr bwMode="ltGray">
              <a:xfrm rot="-682388">
                <a:off x="1219" y="296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078" name="Rectangle 62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2991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079" name="Rectangle 63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30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080" name="Rectangle 64"/>
              <p:cNvSpPr>
                <a:spLocks noChangeArrowheads="1"/>
              </p:cNvSpPr>
              <p:nvPr userDrawn="1"/>
            </p:nvSpPr>
            <p:spPr bwMode="ltGray">
              <a:xfrm rot="-270546">
                <a:off x="1219" y="3041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081" name="Rectangle 65"/>
              <p:cNvSpPr>
                <a:spLocks noChangeArrowheads="1"/>
              </p:cNvSpPr>
              <p:nvPr userDrawn="1"/>
            </p:nvSpPr>
            <p:spPr bwMode="ltGray">
              <a:xfrm rot="-1132286">
                <a:off x="1207" y="2843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082" name="Rectangle 66"/>
              <p:cNvSpPr>
                <a:spLocks noChangeArrowheads="1"/>
              </p:cNvSpPr>
              <p:nvPr userDrawn="1"/>
            </p:nvSpPr>
            <p:spPr bwMode="ltGray">
              <a:xfrm rot="-969272">
                <a:off x="1213" y="286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083" name="Rectangle 67"/>
              <p:cNvSpPr>
                <a:spLocks noChangeArrowheads="1"/>
              </p:cNvSpPr>
              <p:nvPr userDrawn="1"/>
            </p:nvSpPr>
            <p:spPr bwMode="ltGray">
              <a:xfrm rot="-969272">
                <a:off x="1216" y="288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084" name="Rectangle 68"/>
              <p:cNvSpPr>
                <a:spLocks noChangeArrowheads="1"/>
              </p:cNvSpPr>
              <p:nvPr userDrawn="1"/>
            </p:nvSpPr>
            <p:spPr bwMode="ltGray">
              <a:xfrm rot="-806259">
                <a:off x="1219" y="29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085" name="Rectangle 69"/>
              <p:cNvSpPr>
                <a:spLocks noChangeArrowheads="1"/>
              </p:cNvSpPr>
              <p:nvPr userDrawn="1"/>
            </p:nvSpPr>
            <p:spPr bwMode="ltGray">
              <a:xfrm rot="-1543941">
                <a:off x="1165" y="272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086" name="Rectangle 70"/>
              <p:cNvSpPr>
                <a:spLocks noChangeArrowheads="1"/>
              </p:cNvSpPr>
              <p:nvPr userDrawn="1"/>
            </p:nvSpPr>
            <p:spPr bwMode="ltGray">
              <a:xfrm rot="-1341953">
                <a:off x="1176" y="2752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087" name="Rectangle 71"/>
              <p:cNvSpPr>
                <a:spLocks noChangeArrowheads="1"/>
              </p:cNvSpPr>
              <p:nvPr userDrawn="1"/>
            </p:nvSpPr>
            <p:spPr bwMode="ltGray">
              <a:xfrm rot="-1341953">
                <a:off x="1184" y="277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088" name="Rectangle 72"/>
              <p:cNvSpPr>
                <a:spLocks noChangeArrowheads="1"/>
              </p:cNvSpPr>
              <p:nvPr userDrawn="1"/>
            </p:nvSpPr>
            <p:spPr bwMode="ltGray">
              <a:xfrm rot="-1341953">
                <a:off x="1194" y="279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089" name="Rectangle 73"/>
              <p:cNvSpPr>
                <a:spLocks noChangeArrowheads="1"/>
              </p:cNvSpPr>
              <p:nvPr userDrawn="1"/>
            </p:nvSpPr>
            <p:spPr bwMode="ltGray">
              <a:xfrm rot="-1928746">
                <a:off x="1101" y="262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090" name="Rectangle 74"/>
              <p:cNvSpPr>
                <a:spLocks noChangeArrowheads="1"/>
              </p:cNvSpPr>
              <p:nvPr userDrawn="1"/>
            </p:nvSpPr>
            <p:spPr bwMode="ltGray">
              <a:xfrm rot="-1844175">
                <a:off x="1114" y="264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091" name="Rectangle 75"/>
              <p:cNvSpPr>
                <a:spLocks noChangeArrowheads="1"/>
              </p:cNvSpPr>
              <p:nvPr userDrawn="1"/>
            </p:nvSpPr>
            <p:spPr bwMode="ltGray">
              <a:xfrm rot="-1752383">
                <a:off x="1129" y="266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092" name="Rectangle 76"/>
              <p:cNvSpPr>
                <a:spLocks noChangeArrowheads="1"/>
              </p:cNvSpPr>
              <p:nvPr userDrawn="1"/>
            </p:nvSpPr>
            <p:spPr bwMode="ltGray">
              <a:xfrm rot="-1752383">
                <a:off x="1142" y="268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093" name="Rectangle 77"/>
              <p:cNvSpPr>
                <a:spLocks noChangeArrowheads="1"/>
              </p:cNvSpPr>
              <p:nvPr userDrawn="1"/>
            </p:nvSpPr>
            <p:spPr bwMode="ltGray">
              <a:xfrm rot="-2466736">
                <a:off x="1014" y="253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094" name="Rectangle 78"/>
              <p:cNvSpPr>
                <a:spLocks noChangeArrowheads="1"/>
              </p:cNvSpPr>
              <p:nvPr userDrawn="1"/>
            </p:nvSpPr>
            <p:spPr bwMode="ltGray">
              <a:xfrm rot="-2466736">
                <a:off x="1035" y="255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095" name="Rectangle 79"/>
              <p:cNvSpPr>
                <a:spLocks noChangeArrowheads="1"/>
              </p:cNvSpPr>
              <p:nvPr userDrawn="1"/>
            </p:nvSpPr>
            <p:spPr bwMode="ltGray">
              <a:xfrm rot="-2466736">
                <a:off x="1050" y="257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096" name="Rectangle 80"/>
              <p:cNvSpPr>
                <a:spLocks noChangeArrowheads="1"/>
              </p:cNvSpPr>
              <p:nvPr userDrawn="1"/>
            </p:nvSpPr>
            <p:spPr bwMode="ltGray">
              <a:xfrm rot="-2342866">
                <a:off x="1068" y="2590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097" name="Freeform 81"/>
              <p:cNvSpPr>
                <a:spLocks/>
              </p:cNvSpPr>
              <p:nvPr userDrawn="1"/>
            </p:nvSpPr>
            <p:spPr bwMode="ltGray">
              <a:xfrm>
                <a:off x="486" y="2563"/>
                <a:ext cx="180" cy="151"/>
              </a:xfrm>
              <a:custGeom>
                <a:avLst/>
                <a:gdLst>
                  <a:gd name="T0" fmla="*/ 0 w 180"/>
                  <a:gd name="T1" fmla="*/ 144 h 151"/>
                  <a:gd name="T2" fmla="*/ 28 w 180"/>
                  <a:gd name="T3" fmla="*/ 147 h 151"/>
                  <a:gd name="T4" fmla="*/ 64 w 180"/>
                  <a:gd name="T5" fmla="*/ 46 h 151"/>
                  <a:gd name="T6" fmla="*/ 94 w 180"/>
                  <a:gd name="T7" fmla="*/ 151 h 151"/>
                  <a:gd name="T8" fmla="*/ 129 w 180"/>
                  <a:gd name="T9" fmla="*/ 151 h 151"/>
                  <a:gd name="T10" fmla="*/ 180 w 180"/>
                  <a:gd name="T11" fmla="*/ 9 h 151"/>
                  <a:gd name="T12" fmla="*/ 148 w 180"/>
                  <a:gd name="T13" fmla="*/ 10 h 151"/>
                  <a:gd name="T14" fmla="*/ 112 w 180"/>
                  <a:gd name="T15" fmla="*/ 112 h 151"/>
                  <a:gd name="T16" fmla="*/ 79 w 180"/>
                  <a:gd name="T17" fmla="*/ 0 h 151"/>
                  <a:gd name="T18" fmla="*/ 48 w 180"/>
                  <a:gd name="T19" fmla="*/ 0 h 151"/>
                  <a:gd name="T20" fmla="*/ 0 w 180"/>
                  <a:gd name="T21" fmla="*/ 144 h 15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180" h="151">
                    <a:moveTo>
                      <a:pt x="0" y="144"/>
                    </a:moveTo>
                    <a:lnTo>
                      <a:pt x="28" y="147"/>
                    </a:lnTo>
                    <a:lnTo>
                      <a:pt x="64" y="46"/>
                    </a:lnTo>
                    <a:lnTo>
                      <a:pt x="94" y="151"/>
                    </a:lnTo>
                    <a:lnTo>
                      <a:pt x="129" y="151"/>
                    </a:lnTo>
                    <a:lnTo>
                      <a:pt x="180" y="9"/>
                    </a:lnTo>
                    <a:lnTo>
                      <a:pt x="148" y="10"/>
                    </a:lnTo>
                    <a:lnTo>
                      <a:pt x="112" y="112"/>
                    </a:lnTo>
                    <a:lnTo>
                      <a:pt x="79" y="0"/>
                    </a:lnTo>
                    <a:lnTo>
                      <a:pt x="48" y="0"/>
                    </a:lnTo>
                    <a:lnTo>
                      <a:pt x="0" y="144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8" name="Rectangle 82"/>
              <p:cNvSpPr>
                <a:spLocks noChangeArrowheads="1"/>
              </p:cNvSpPr>
              <p:nvPr userDrawn="1"/>
            </p:nvSpPr>
            <p:spPr bwMode="ltGray">
              <a:xfrm rot="6575641">
                <a:off x="-217" y="3138"/>
                <a:ext cx="122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099" name="Rectangle 83"/>
              <p:cNvSpPr>
                <a:spLocks noChangeArrowheads="1"/>
              </p:cNvSpPr>
              <p:nvPr userDrawn="1"/>
            </p:nvSpPr>
            <p:spPr bwMode="ltGray">
              <a:xfrm rot="238799">
                <a:off x="4" y="3146"/>
                <a:ext cx="103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100" name="Rectangle 84"/>
              <p:cNvSpPr>
                <a:spLocks noChangeArrowheads="1"/>
              </p:cNvSpPr>
              <p:nvPr userDrawn="1"/>
            </p:nvSpPr>
            <p:spPr bwMode="ltGray">
              <a:xfrm rot="-2957028">
                <a:off x="907" y="247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101" name="Rectangle 85"/>
              <p:cNvSpPr>
                <a:spLocks noChangeArrowheads="1"/>
              </p:cNvSpPr>
              <p:nvPr userDrawn="1"/>
            </p:nvSpPr>
            <p:spPr bwMode="ltGray">
              <a:xfrm rot="-2957028">
                <a:off x="930" y="248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102" name="Rectangle 86"/>
              <p:cNvSpPr>
                <a:spLocks noChangeArrowheads="1"/>
              </p:cNvSpPr>
              <p:nvPr userDrawn="1"/>
            </p:nvSpPr>
            <p:spPr bwMode="ltGray">
              <a:xfrm rot="-2957028">
                <a:off x="954" y="249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103" name="Rectangle 87"/>
              <p:cNvSpPr>
                <a:spLocks noChangeArrowheads="1"/>
              </p:cNvSpPr>
              <p:nvPr userDrawn="1"/>
            </p:nvSpPr>
            <p:spPr bwMode="ltGray">
              <a:xfrm rot="-2661033">
                <a:off x="974" y="2509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104" name="Rectangle 88"/>
              <p:cNvSpPr>
                <a:spLocks noChangeArrowheads="1"/>
              </p:cNvSpPr>
              <p:nvPr userDrawn="1"/>
            </p:nvSpPr>
            <p:spPr bwMode="ltGray">
              <a:xfrm rot="-3638503">
                <a:off x="788" y="242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105" name="Rectangle 89"/>
              <p:cNvSpPr>
                <a:spLocks noChangeArrowheads="1"/>
              </p:cNvSpPr>
              <p:nvPr userDrawn="1"/>
            </p:nvSpPr>
            <p:spPr bwMode="ltGray">
              <a:xfrm rot="-3638503">
                <a:off x="815" y="243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106" name="Rectangle 90"/>
              <p:cNvSpPr>
                <a:spLocks noChangeArrowheads="1"/>
              </p:cNvSpPr>
              <p:nvPr userDrawn="1"/>
            </p:nvSpPr>
            <p:spPr bwMode="ltGray">
              <a:xfrm rot="-3514633">
                <a:off x="837" y="2440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107" name="Rectangle 91"/>
              <p:cNvSpPr>
                <a:spLocks noChangeArrowheads="1"/>
              </p:cNvSpPr>
              <p:nvPr userDrawn="1"/>
            </p:nvSpPr>
            <p:spPr bwMode="ltGray">
              <a:xfrm rot="-3220799">
                <a:off x="862" y="245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108" name="Rectangle 92"/>
              <p:cNvSpPr>
                <a:spLocks noChangeArrowheads="1"/>
              </p:cNvSpPr>
              <p:nvPr userDrawn="1"/>
            </p:nvSpPr>
            <p:spPr bwMode="ltGray">
              <a:xfrm rot="-4338250">
                <a:off x="649" y="239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109" name="Rectangle 93"/>
              <p:cNvSpPr>
                <a:spLocks noChangeArrowheads="1"/>
              </p:cNvSpPr>
              <p:nvPr userDrawn="1"/>
            </p:nvSpPr>
            <p:spPr bwMode="ltGray">
              <a:xfrm rot="-4250359">
                <a:off x="677" y="240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110" name="Rectangle 94"/>
              <p:cNvSpPr>
                <a:spLocks noChangeArrowheads="1"/>
              </p:cNvSpPr>
              <p:nvPr userDrawn="1"/>
            </p:nvSpPr>
            <p:spPr bwMode="ltGray">
              <a:xfrm rot="-4250359">
                <a:off x="708" y="240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111" name="Rectangle 95"/>
              <p:cNvSpPr>
                <a:spLocks noChangeArrowheads="1"/>
              </p:cNvSpPr>
              <p:nvPr userDrawn="1"/>
            </p:nvSpPr>
            <p:spPr bwMode="ltGray">
              <a:xfrm rot="-3989246">
                <a:off x="738" y="241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112" name="Rectangle 96"/>
              <p:cNvSpPr>
                <a:spLocks noChangeArrowheads="1"/>
              </p:cNvSpPr>
              <p:nvPr userDrawn="1"/>
            </p:nvSpPr>
            <p:spPr bwMode="ltGray">
              <a:xfrm rot="-4862215">
                <a:off x="503" y="239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113" name="Rectangle 97"/>
              <p:cNvSpPr>
                <a:spLocks noChangeArrowheads="1"/>
              </p:cNvSpPr>
              <p:nvPr userDrawn="1"/>
            </p:nvSpPr>
            <p:spPr bwMode="ltGray">
              <a:xfrm rot="-4673370">
                <a:off x="534" y="239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114" name="Rectangle 98"/>
              <p:cNvSpPr>
                <a:spLocks noChangeArrowheads="1"/>
              </p:cNvSpPr>
              <p:nvPr userDrawn="1"/>
            </p:nvSpPr>
            <p:spPr bwMode="ltGray">
              <a:xfrm rot="-4646721">
                <a:off x="563" y="239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115" name="Rectangle 99"/>
              <p:cNvSpPr>
                <a:spLocks noChangeArrowheads="1"/>
              </p:cNvSpPr>
              <p:nvPr userDrawn="1"/>
            </p:nvSpPr>
            <p:spPr bwMode="ltGray">
              <a:xfrm rot="-4580623">
                <a:off x="595" y="239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116" name="Rectangle 100"/>
              <p:cNvSpPr>
                <a:spLocks noChangeArrowheads="1"/>
              </p:cNvSpPr>
              <p:nvPr userDrawn="1"/>
            </p:nvSpPr>
            <p:spPr bwMode="ltGray">
              <a:xfrm rot="-5195129">
                <a:off x="355" y="241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117" name="Rectangle 101"/>
              <p:cNvSpPr>
                <a:spLocks noChangeArrowheads="1"/>
              </p:cNvSpPr>
              <p:nvPr userDrawn="1"/>
            </p:nvSpPr>
            <p:spPr bwMode="ltGray">
              <a:xfrm rot="-5360484">
                <a:off x="385" y="240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118" name="Rectangle 102"/>
              <p:cNvSpPr>
                <a:spLocks noChangeArrowheads="1"/>
              </p:cNvSpPr>
              <p:nvPr userDrawn="1"/>
            </p:nvSpPr>
            <p:spPr bwMode="ltGray">
              <a:xfrm rot="-5288939">
                <a:off x="419" y="240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119" name="Rectangle 103"/>
              <p:cNvSpPr>
                <a:spLocks noChangeArrowheads="1"/>
              </p:cNvSpPr>
              <p:nvPr userDrawn="1"/>
            </p:nvSpPr>
            <p:spPr bwMode="ltGray">
              <a:xfrm rot="-5164854">
                <a:off x="449" y="2400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120" name="Rectangle 104"/>
              <p:cNvSpPr>
                <a:spLocks noChangeArrowheads="1"/>
              </p:cNvSpPr>
              <p:nvPr userDrawn="1"/>
            </p:nvSpPr>
            <p:spPr bwMode="ltGray">
              <a:xfrm rot="-6132163">
                <a:off x="206" y="245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121" name="Rectangle 105"/>
              <p:cNvSpPr>
                <a:spLocks noChangeArrowheads="1"/>
              </p:cNvSpPr>
              <p:nvPr userDrawn="1"/>
            </p:nvSpPr>
            <p:spPr bwMode="ltGray">
              <a:xfrm rot="-6220433">
                <a:off x="237" y="24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122" name="Rectangle 106"/>
              <p:cNvSpPr>
                <a:spLocks noChangeArrowheads="1"/>
              </p:cNvSpPr>
              <p:nvPr userDrawn="1"/>
            </p:nvSpPr>
            <p:spPr bwMode="ltGray">
              <a:xfrm rot="-6110943">
                <a:off x="266" y="243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123" name="Rectangle 107"/>
              <p:cNvSpPr>
                <a:spLocks noChangeArrowheads="1"/>
              </p:cNvSpPr>
              <p:nvPr userDrawn="1"/>
            </p:nvSpPr>
            <p:spPr bwMode="ltGray">
              <a:xfrm rot="-5919570">
                <a:off x="293" y="242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124" name="Rectangle 108"/>
              <p:cNvSpPr>
                <a:spLocks noChangeArrowheads="1"/>
              </p:cNvSpPr>
              <p:nvPr userDrawn="1"/>
            </p:nvSpPr>
            <p:spPr bwMode="ltGray">
              <a:xfrm rot="-7376291">
                <a:off x="6" y="25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125" name="Rectangle 109"/>
              <p:cNvSpPr>
                <a:spLocks noChangeArrowheads="1"/>
              </p:cNvSpPr>
              <p:nvPr userDrawn="1"/>
            </p:nvSpPr>
            <p:spPr bwMode="ltGray">
              <a:xfrm rot="-7168347">
                <a:off x="65" y="2516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126" name="Rectangle 110"/>
              <p:cNvSpPr>
                <a:spLocks noChangeArrowheads="1"/>
              </p:cNvSpPr>
              <p:nvPr userDrawn="1"/>
            </p:nvSpPr>
            <p:spPr bwMode="ltGray">
              <a:xfrm rot="-6802416">
                <a:off x="92" y="250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127" name="Rectangle 111"/>
              <p:cNvSpPr>
                <a:spLocks noChangeArrowheads="1"/>
              </p:cNvSpPr>
              <p:nvPr userDrawn="1"/>
            </p:nvSpPr>
            <p:spPr bwMode="ltGray">
              <a:xfrm rot="-6802416">
                <a:off x="119" y="249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128" name="Rectangle 112"/>
              <p:cNvSpPr>
                <a:spLocks noChangeArrowheads="1"/>
              </p:cNvSpPr>
              <p:nvPr userDrawn="1"/>
            </p:nvSpPr>
            <p:spPr bwMode="ltGray">
              <a:xfrm rot="-6457704">
                <a:off x="150" y="247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129" name="Rectangle 113"/>
              <p:cNvSpPr>
                <a:spLocks noChangeArrowheads="1"/>
              </p:cNvSpPr>
              <p:nvPr userDrawn="1"/>
            </p:nvSpPr>
            <p:spPr bwMode="ltGray">
              <a:xfrm rot="-1876771">
                <a:off x="0" y="336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130" name="Rectangle 114"/>
              <p:cNvSpPr>
                <a:spLocks noChangeArrowheads="1"/>
              </p:cNvSpPr>
              <p:nvPr userDrawn="1"/>
            </p:nvSpPr>
            <p:spPr bwMode="ltGray">
              <a:xfrm rot="3283992">
                <a:off x="511" y="347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131" name="Rectangle 115"/>
              <p:cNvSpPr>
                <a:spLocks noChangeArrowheads="1"/>
              </p:cNvSpPr>
              <p:nvPr userDrawn="1"/>
            </p:nvSpPr>
            <p:spPr bwMode="ltGray">
              <a:xfrm rot="3283992">
                <a:off x="35" y="279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132" name="Rectangle 116"/>
              <p:cNvSpPr>
                <a:spLocks noChangeArrowheads="1"/>
              </p:cNvSpPr>
              <p:nvPr userDrawn="1"/>
            </p:nvSpPr>
            <p:spPr bwMode="ltGray">
              <a:xfrm rot="-1876771">
                <a:off x="700" y="2851"/>
                <a:ext cx="31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133" name="Rectangle 117"/>
              <p:cNvSpPr>
                <a:spLocks noChangeArrowheads="1"/>
              </p:cNvSpPr>
              <p:nvPr userDrawn="1"/>
            </p:nvSpPr>
            <p:spPr bwMode="ltGray">
              <a:xfrm rot="5908516">
                <a:off x="200" y="3915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134" name="Rectangle 118"/>
              <p:cNvSpPr>
                <a:spLocks noChangeArrowheads="1"/>
              </p:cNvSpPr>
              <p:nvPr userDrawn="1"/>
            </p:nvSpPr>
            <p:spPr bwMode="ltGray">
              <a:xfrm rot="6683973">
                <a:off x="45" y="3915"/>
                <a:ext cx="144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135" name="Rectangle 119"/>
              <p:cNvSpPr>
                <a:spLocks noChangeArrowheads="1"/>
              </p:cNvSpPr>
              <p:nvPr userDrawn="1"/>
            </p:nvSpPr>
            <p:spPr bwMode="ltGray">
              <a:xfrm rot="5245609">
                <a:off x="361" y="389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136" name="Rectangle 120"/>
              <p:cNvSpPr>
                <a:spLocks noChangeArrowheads="1"/>
              </p:cNvSpPr>
              <p:nvPr userDrawn="1"/>
            </p:nvSpPr>
            <p:spPr bwMode="ltGray">
              <a:xfrm rot="4500520">
                <a:off x="522" y="3847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137" name="Rectangle 121"/>
              <p:cNvSpPr>
                <a:spLocks noChangeArrowheads="1"/>
              </p:cNvSpPr>
              <p:nvPr userDrawn="1"/>
            </p:nvSpPr>
            <p:spPr bwMode="ltGray">
              <a:xfrm rot="3805227">
                <a:off x="670" y="377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138" name="Rectangle 122"/>
              <p:cNvSpPr>
                <a:spLocks noChangeArrowheads="1"/>
              </p:cNvSpPr>
              <p:nvPr userDrawn="1"/>
            </p:nvSpPr>
            <p:spPr bwMode="ltGray">
              <a:xfrm rot="3060138">
                <a:off x="813" y="368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139" name="Rectangle 123"/>
              <p:cNvSpPr>
                <a:spLocks noChangeArrowheads="1"/>
              </p:cNvSpPr>
              <p:nvPr userDrawn="1"/>
            </p:nvSpPr>
            <p:spPr bwMode="ltGray">
              <a:xfrm rot="2090281">
                <a:off x="938" y="3582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140" name="Rectangle 124"/>
              <p:cNvSpPr>
                <a:spLocks noChangeArrowheads="1"/>
              </p:cNvSpPr>
              <p:nvPr userDrawn="1"/>
            </p:nvSpPr>
            <p:spPr bwMode="ltGray">
              <a:xfrm rot="-7168347">
                <a:off x="-18" y="2506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141" name="Rectangle 125"/>
              <p:cNvSpPr>
                <a:spLocks noChangeArrowheads="1"/>
              </p:cNvSpPr>
              <p:nvPr userDrawn="1"/>
            </p:nvSpPr>
            <p:spPr bwMode="ltGray">
              <a:xfrm rot="-6406501">
                <a:off x="136" y="243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142" name="Rectangle 126"/>
              <p:cNvSpPr>
                <a:spLocks noChangeArrowheads="1"/>
              </p:cNvSpPr>
              <p:nvPr userDrawn="1"/>
            </p:nvSpPr>
            <p:spPr bwMode="ltGray">
              <a:xfrm rot="-4970620">
                <a:off x="447" y="2364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143" name="Rectangle 127"/>
              <p:cNvSpPr>
                <a:spLocks noChangeArrowheads="1"/>
              </p:cNvSpPr>
              <p:nvPr userDrawn="1"/>
            </p:nvSpPr>
            <p:spPr bwMode="ltGray">
              <a:xfrm rot="-4298502">
                <a:off x="597" y="2360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144" name="Rectangle 128"/>
              <p:cNvSpPr>
                <a:spLocks noChangeArrowheads="1"/>
              </p:cNvSpPr>
              <p:nvPr userDrawn="1"/>
            </p:nvSpPr>
            <p:spPr bwMode="ltGray">
              <a:xfrm rot="-3676305">
                <a:off x="739" y="2386"/>
                <a:ext cx="15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145" name="Rectangle 129"/>
              <p:cNvSpPr>
                <a:spLocks noChangeArrowheads="1"/>
              </p:cNvSpPr>
              <p:nvPr userDrawn="1"/>
            </p:nvSpPr>
            <p:spPr bwMode="ltGray">
              <a:xfrm rot="-3188616">
                <a:off x="869" y="24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146" name="Rectangle 130"/>
              <p:cNvSpPr>
                <a:spLocks noChangeArrowheads="1"/>
              </p:cNvSpPr>
              <p:nvPr userDrawn="1"/>
            </p:nvSpPr>
            <p:spPr bwMode="ltGray">
              <a:xfrm rot="-2610246">
                <a:off x="984" y="2497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147" name="Rectangle 131"/>
              <p:cNvSpPr>
                <a:spLocks noChangeArrowheads="1"/>
              </p:cNvSpPr>
              <p:nvPr userDrawn="1"/>
            </p:nvSpPr>
            <p:spPr bwMode="ltGray">
              <a:xfrm rot="-2190008">
                <a:off x="1075" y="2585"/>
                <a:ext cx="17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148" name="Rectangle 132"/>
              <p:cNvSpPr>
                <a:spLocks noChangeArrowheads="1"/>
              </p:cNvSpPr>
              <p:nvPr userDrawn="1"/>
            </p:nvSpPr>
            <p:spPr bwMode="ltGray">
              <a:xfrm rot="-1728558">
                <a:off x="1147" y="2688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149" name="Rectangle 133"/>
              <p:cNvSpPr>
                <a:spLocks noChangeArrowheads="1"/>
              </p:cNvSpPr>
              <p:nvPr userDrawn="1"/>
            </p:nvSpPr>
            <p:spPr bwMode="ltGray">
              <a:xfrm rot="-1172118">
                <a:off x="1198" y="2805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150" name="Rectangle 134"/>
              <p:cNvSpPr>
                <a:spLocks noChangeArrowheads="1"/>
              </p:cNvSpPr>
              <p:nvPr userDrawn="1"/>
            </p:nvSpPr>
            <p:spPr bwMode="ltGray">
              <a:xfrm rot="-753845">
                <a:off x="1218" y="29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151" name="Rectangle 135"/>
              <p:cNvSpPr>
                <a:spLocks noChangeArrowheads="1"/>
              </p:cNvSpPr>
              <p:nvPr userDrawn="1"/>
            </p:nvSpPr>
            <p:spPr bwMode="ltGray">
              <a:xfrm rot="-287823">
                <a:off x="1213" y="3066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152" name="Rectangle 136"/>
              <p:cNvSpPr>
                <a:spLocks noChangeArrowheads="1"/>
              </p:cNvSpPr>
              <p:nvPr userDrawn="1"/>
            </p:nvSpPr>
            <p:spPr bwMode="ltGray">
              <a:xfrm rot="696741">
                <a:off x="1126" y="3337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153" name="Rectangle 137"/>
              <p:cNvSpPr>
                <a:spLocks noChangeArrowheads="1"/>
              </p:cNvSpPr>
              <p:nvPr userDrawn="1"/>
            </p:nvSpPr>
            <p:spPr bwMode="ltGray">
              <a:xfrm rot="1529990">
                <a:off x="1041" y="3465"/>
                <a:ext cx="140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154" name="Freeform 138"/>
              <p:cNvSpPr>
                <a:spLocks/>
              </p:cNvSpPr>
              <p:nvPr userDrawn="1"/>
            </p:nvSpPr>
            <p:spPr bwMode="ltGray">
              <a:xfrm>
                <a:off x="850" y="3136"/>
                <a:ext cx="204" cy="120"/>
              </a:xfrm>
              <a:custGeom>
                <a:avLst/>
                <a:gdLst>
                  <a:gd name="T0" fmla="*/ 168 w 204"/>
                  <a:gd name="T1" fmla="*/ 120 h 120"/>
                  <a:gd name="T2" fmla="*/ 204 w 204"/>
                  <a:gd name="T3" fmla="*/ 12 h 120"/>
                  <a:gd name="T4" fmla="*/ 42 w 204"/>
                  <a:gd name="T5" fmla="*/ 0 h 120"/>
                  <a:gd name="T6" fmla="*/ 0 w 204"/>
                  <a:gd name="T7" fmla="*/ 108 h 120"/>
                  <a:gd name="T8" fmla="*/ 30 w 204"/>
                  <a:gd name="T9" fmla="*/ 114 h 120"/>
                  <a:gd name="T10" fmla="*/ 60 w 204"/>
                  <a:gd name="T11" fmla="*/ 30 h 120"/>
                  <a:gd name="T12" fmla="*/ 102 w 204"/>
                  <a:gd name="T13" fmla="*/ 36 h 120"/>
                  <a:gd name="T14" fmla="*/ 78 w 204"/>
                  <a:gd name="T15" fmla="*/ 108 h 120"/>
                  <a:gd name="T16" fmla="*/ 102 w 204"/>
                  <a:gd name="T17" fmla="*/ 108 h 120"/>
                  <a:gd name="T18" fmla="*/ 132 w 204"/>
                  <a:gd name="T19" fmla="*/ 36 h 120"/>
                  <a:gd name="T20" fmla="*/ 162 w 204"/>
                  <a:gd name="T21" fmla="*/ 36 h 120"/>
                  <a:gd name="T22" fmla="*/ 138 w 204"/>
                  <a:gd name="T23" fmla="*/ 114 h 120"/>
                  <a:gd name="T24" fmla="*/ 168 w 204"/>
                  <a:gd name="T25" fmla="*/ 120 h 120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204" h="120">
                    <a:moveTo>
                      <a:pt x="168" y="120"/>
                    </a:moveTo>
                    <a:lnTo>
                      <a:pt x="204" y="12"/>
                    </a:lnTo>
                    <a:lnTo>
                      <a:pt x="42" y="0"/>
                    </a:lnTo>
                    <a:lnTo>
                      <a:pt x="0" y="108"/>
                    </a:lnTo>
                    <a:lnTo>
                      <a:pt x="30" y="114"/>
                    </a:lnTo>
                    <a:lnTo>
                      <a:pt x="60" y="30"/>
                    </a:lnTo>
                    <a:lnTo>
                      <a:pt x="102" y="36"/>
                    </a:lnTo>
                    <a:lnTo>
                      <a:pt x="78" y="108"/>
                    </a:lnTo>
                    <a:lnTo>
                      <a:pt x="102" y="108"/>
                    </a:lnTo>
                    <a:lnTo>
                      <a:pt x="132" y="36"/>
                    </a:lnTo>
                    <a:lnTo>
                      <a:pt x="162" y="36"/>
                    </a:lnTo>
                    <a:lnTo>
                      <a:pt x="138" y="114"/>
                    </a:lnTo>
                    <a:lnTo>
                      <a:pt x="168" y="12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55" name="Freeform 139"/>
              <p:cNvSpPr>
                <a:spLocks/>
              </p:cNvSpPr>
              <p:nvPr userDrawn="1"/>
            </p:nvSpPr>
            <p:spPr bwMode="ltGray">
              <a:xfrm>
                <a:off x="19" y="2722"/>
                <a:ext cx="90" cy="78"/>
              </a:xfrm>
              <a:custGeom>
                <a:avLst/>
                <a:gdLst>
                  <a:gd name="T0" fmla="*/ 66 w 90"/>
                  <a:gd name="T1" fmla="*/ 36 h 78"/>
                  <a:gd name="T2" fmla="*/ 66 w 90"/>
                  <a:gd name="T3" fmla="*/ 36 h 78"/>
                  <a:gd name="T4" fmla="*/ 18 w 90"/>
                  <a:gd name="T5" fmla="*/ 24 h 78"/>
                  <a:gd name="T6" fmla="*/ 0 w 90"/>
                  <a:gd name="T7" fmla="*/ 30 h 78"/>
                  <a:gd name="T8" fmla="*/ 36 w 90"/>
                  <a:gd name="T9" fmla="*/ 78 h 78"/>
                  <a:gd name="T10" fmla="*/ 48 w 90"/>
                  <a:gd name="T11" fmla="*/ 72 h 78"/>
                  <a:gd name="T12" fmla="*/ 24 w 90"/>
                  <a:gd name="T13" fmla="*/ 36 h 78"/>
                  <a:gd name="T14" fmla="*/ 24 w 90"/>
                  <a:gd name="T15" fmla="*/ 36 h 78"/>
                  <a:gd name="T16" fmla="*/ 72 w 90"/>
                  <a:gd name="T17" fmla="*/ 54 h 78"/>
                  <a:gd name="T18" fmla="*/ 90 w 90"/>
                  <a:gd name="T19" fmla="*/ 42 h 78"/>
                  <a:gd name="T20" fmla="*/ 54 w 90"/>
                  <a:gd name="T21" fmla="*/ 0 h 78"/>
                  <a:gd name="T22" fmla="*/ 42 w 90"/>
                  <a:gd name="T23" fmla="*/ 6 h 78"/>
                  <a:gd name="T24" fmla="*/ 66 w 90"/>
                  <a:gd name="T25" fmla="*/ 36 h 7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90" h="78">
                    <a:moveTo>
                      <a:pt x="66" y="36"/>
                    </a:moveTo>
                    <a:lnTo>
                      <a:pt x="66" y="36"/>
                    </a:lnTo>
                    <a:lnTo>
                      <a:pt x="18" y="24"/>
                    </a:lnTo>
                    <a:lnTo>
                      <a:pt x="0" y="30"/>
                    </a:lnTo>
                    <a:lnTo>
                      <a:pt x="36" y="78"/>
                    </a:lnTo>
                    <a:lnTo>
                      <a:pt x="48" y="72"/>
                    </a:lnTo>
                    <a:lnTo>
                      <a:pt x="24" y="36"/>
                    </a:lnTo>
                    <a:lnTo>
                      <a:pt x="72" y="54"/>
                    </a:lnTo>
                    <a:lnTo>
                      <a:pt x="90" y="42"/>
                    </a:lnTo>
                    <a:lnTo>
                      <a:pt x="54" y="0"/>
                    </a:lnTo>
                    <a:lnTo>
                      <a:pt x="42" y="6"/>
                    </a:lnTo>
                    <a:lnTo>
                      <a:pt x="6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56" name="Freeform 140"/>
              <p:cNvSpPr>
                <a:spLocks/>
              </p:cNvSpPr>
              <p:nvPr userDrawn="1"/>
            </p:nvSpPr>
            <p:spPr bwMode="ltGray">
              <a:xfrm>
                <a:off x="97" y="2651"/>
                <a:ext cx="101" cy="89"/>
              </a:xfrm>
              <a:custGeom>
                <a:avLst/>
                <a:gdLst>
                  <a:gd name="T0" fmla="*/ 54 w 101"/>
                  <a:gd name="T1" fmla="*/ 89 h 89"/>
                  <a:gd name="T2" fmla="*/ 65 w 101"/>
                  <a:gd name="T3" fmla="*/ 83 h 89"/>
                  <a:gd name="T4" fmla="*/ 48 w 101"/>
                  <a:gd name="T5" fmla="*/ 35 h 89"/>
                  <a:gd name="T6" fmla="*/ 89 w 101"/>
                  <a:gd name="T7" fmla="*/ 65 h 89"/>
                  <a:gd name="T8" fmla="*/ 101 w 101"/>
                  <a:gd name="T9" fmla="*/ 59 h 89"/>
                  <a:gd name="T10" fmla="*/ 83 w 101"/>
                  <a:gd name="T11" fmla="*/ 0 h 89"/>
                  <a:gd name="T12" fmla="*/ 71 w 101"/>
                  <a:gd name="T13" fmla="*/ 12 h 89"/>
                  <a:gd name="T14" fmla="*/ 83 w 101"/>
                  <a:gd name="T15" fmla="*/ 41 h 89"/>
                  <a:gd name="T16" fmla="*/ 48 w 101"/>
                  <a:gd name="T17" fmla="*/ 23 h 89"/>
                  <a:gd name="T18" fmla="*/ 36 w 101"/>
                  <a:gd name="T19" fmla="*/ 29 h 89"/>
                  <a:gd name="T20" fmla="*/ 45 w 101"/>
                  <a:gd name="T21" fmla="*/ 68 h 89"/>
                  <a:gd name="T22" fmla="*/ 18 w 101"/>
                  <a:gd name="T23" fmla="*/ 41 h 89"/>
                  <a:gd name="T24" fmla="*/ 0 w 101"/>
                  <a:gd name="T25" fmla="*/ 53 h 89"/>
                  <a:gd name="T26" fmla="*/ 54 w 101"/>
                  <a:gd name="T27" fmla="*/ 89 h 89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101" h="89">
                    <a:moveTo>
                      <a:pt x="54" y="89"/>
                    </a:moveTo>
                    <a:lnTo>
                      <a:pt x="65" y="83"/>
                    </a:lnTo>
                    <a:lnTo>
                      <a:pt x="48" y="35"/>
                    </a:lnTo>
                    <a:lnTo>
                      <a:pt x="89" y="65"/>
                    </a:lnTo>
                    <a:lnTo>
                      <a:pt x="101" y="59"/>
                    </a:lnTo>
                    <a:lnTo>
                      <a:pt x="83" y="0"/>
                    </a:lnTo>
                    <a:lnTo>
                      <a:pt x="71" y="12"/>
                    </a:lnTo>
                    <a:lnTo>
                      <a:pt x="83" y="41"/>
                    </a:lnTo>
                    <a:lnTo>
                      <a:pt x="48" y="23"/>
                    </a:lnTo>
                    <a:lnTo>
                      <a:pt x="36" y="29"/>
                    </a:lnTo>
                    <a:lnTo>
                      <a:pt x="45" y="68"/>
                    </a:lnTo>
                    <a:lnTo>
                      <a:pt x="18" y="41"/>
                    </a:lnTo>
                    <a:lnTo>
                      <a:pt x="0" y="53"/>
                    </a:lnTo>
                    <a:lnTo>
                      <a:pt x="54" y="89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57" name="Freeform 141"/>
              <p:cNvSpPr>
                <a:spLocks/>
              </p:cNvSpPr>
              <p:nvPr userDrawn="1"/>
            </p:nvSpPr>
            <p:spPr bwMode="ltGray">
              <a:xfrm>
                <a:off x="677" y="3502"/>
                <a:ext cx="83" cy="78"/>
              </a:xfrm>
              <a:custGeom>
                <a:avLst/>
                <a:gdLst>
                  <a:gd name="T0" fmla="*/ 36 w 83"/>
                  <a:gd name="T1" fmla="*/ 78 h 78"/>
                  <a:gd name="T2" fmla="*/ 83 w 83"/>
                  <a:gd name="T3" fmla="*/ 48 h 78"/>
                  <a:gd name="T4" fmla="*/ 54 w 83"/>
                  <a:gd name="T5" fmla="*/ 0 h 78"/>
                  <a:gd name="T6" fmla="*/ 0 w 83"/>
                  <a:gd name="T7" fmla="*/ 30 h 78"/>
                  <a:gd name="T8" fmla="*/ 6 w 83"/>
                  <a:gd name="T9" fmla="*/ 36 h 78"/>
                  <a:gd name="T10" fmla="*/ 42 w 83"/>
                  <a:gd name="T11" fmla="*/ 18 h 78"/>
                  <a:gd name="T12" fmla="*/ 54 w 83"/>
                  <a:gd name="T13" fmla="*/ 30 h 78"/>
                  <a:gd name="T14" fmla="*/ 24 w 83"/>
                  <a:gd name="T15" fmla="*/ 48 h 78"/>
                  <a:gd name="T16" fmla="*/ 30 w 83"/>
                  <a:gd name="T17" fmla="*/ 54 h 78"/>
                  <a:gd name="T18" fmla="*/ 60 w 83"/>
                  <a:gd name="T19" fmla="*/ 36 h 78"/>
                  <a:gd name="T20" fmla="*/ 66 w 83"/>
                  <a:gd name="T21" fmla="*/ 48 h 78"/>
                  <a:gd name="T22" fmla="*/ 30 w 83"/>
                  <a:gd name="T23" fmla="*/ 66 h 78"/>
                  <a:gd name="T24" fmla="*/ 36 w 83"/>
                  <a:gd name="T25" fmla="*/ 78 h 7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83" h="78">
                    <a:moveTo>
                      <a:pt x="36" y="78"/>
                    </a:moveTo>
                    <a:lnTo>
                      <a:pt x="83" y="48"/>
                    </a:lnTo>
                    <a:lnTo>
                      <a:pt x="54" y="0"/>
                    </a:lnTo>
                    <a:lnTo>
                      <a:pt x="0" y="30"/>
                    </a:lnTo>
                    <a:lnTo>
                      <a:pt x="6" y="36"/>
                    </a:lnTo>
                    <a:lnTo>
                      <a:pt x="42" y="18"/>
                    </a:lnTo>
                    <a:lnTo>
                      <a:pt x="54" y="30"/>
                    </a:lnTo>
                    <a:lnTo>
                      <a:pt x="24" y="48"/>
                    </a:lnTo>
                    <a:lnTo>
                      <a:pt x="30" y="54"/>
                    </a:lnTo>
                    <a:lnTo>
                      <a:pt x="60" y="36"/>
                    </a:lnTo>
                    <a:lnTo>
                      <a:pt x="66" y="48"/>
                    </a:lnTo>
                    <a:lnTo>
                      <a:pt x="30" y="66"/>
                    </a:lnTo>
                    <a:lnTo>
                      <a:pt x="36" y="7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58" name="Freeform 142"/>
              <p:cNvSpPr>
                <a:spLocks/>
              </p:cNvSpPr>
              <p:nvPr userDrawn="1"/>
            </p:nvSpPr>
            <p:spPr bwMode="ltGray">
              <a:xfrm>
                <a:off x="940" y="2782"/>
                <a:ext cx="90" cy="72"/>
              </a:xfrm>
              <a:custGeom>
                <a:avLst/>
                <a:gdLst>
                  <a:gd name="T0" fmla="*/ 90 w 90"/>
                  <a:gd name="T1" fmla="*/ 30 h 72"/>
                  <a:gd name="T2" fmla="*/ 66 w 90"/>
                  <a:gd name="T3" fmla="*/ 0 h 72"/>
                  <a:gd name="T4" fmla="*/ 0 w 90"/>
                  <a:gd name="T5" fmla="*/ 36 h 72"/>
                  <a:gd name="T6" fmla="*/ 24 w 90"/>
                  <a:gd name="T7" fmla="*/ 72 h 72"/>
                  <a:gd name="T8" fmla="*/ 36 w 90"/>
                  <a:gd name="T9" fmla="*/ 66 h 72"/>
                  <a:gd name="T10" fmla="*/ 18 w 90"/>
                  <a:gd name="T11" fmla="*/ 42 h 72"/>
                  <a:gd name="T12" fmla="*/ 36 w 90"/>
                  <a:gd name="T13" fmla="*/ 30 h 72"/>
                  <a:gd name="T14" fmla="*/ 54 w 90"/>
                  <a:gd name="T15" fmla="*/ 54 h 72"/>
                  <a:gd name="T16" fmla="*/ 60 w 90"/>
                  <a:gd name="T17" fmla="*/ 48 h 72"/>
                  <a:gd name="T18" fmla="*/ 48 w 90"/>
                  <a:gd name="T19" fmla="*/ 24 h 72"/>
                  <a:gd name="T20" fmla="*/ 60 w 90"/>
                  <a:gd name="T21" fmla="*/ 12 h 72"/>
                  <a:gd name="T22" fmla="*/ 78 w 90"/>
                  <a:gd name="T23" fmla="*/ 42 h 72"/>
                  <a:gd name="T24" fmla="*/ 90 w 90"/>
                  <a:gd name="T25" fmla="*/ 30 h 7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90" h="72">
                    <a:moveTo>
                      <a:pt x="90" y="30"/>
                    </a:moveTo>
                    <a:lnTo>
                      <a:pt x="66" y="0"/>
                    </a:lnTo>
                    <a:lnTo>
                      <a:pt x="0" y="36"/>
                    </a:lnTo>
                    <a:lnTo>
                      <a:pt x="24" y="72"/>
                    </a:lnTo>
                    <a:lnTo>
                      <a:pt x="36" y="66"/>
                    </a:lnTo>
                    <a:lnTo>
                      <a:pt x="18" y="42"/>
                    </a:lnTo>
                    <a:lnTo>
                      <a:pt x="36" y="30"/>
                    </a:lnTo>
                    <a:lnTo>
                      <a:pt x="54" y="54"/>
                    </a:lnTo>
                    <a:lnTo>
                      <a:pt x="60" y="48"/>
                    </a:lnTo>
                    <a:lnTo>
                      <a:pt x="48" y="24"/>
                    </a:lnTo>
                    <a:lnTo>
                      <a:pt x="60" y="12"/>
                    </a:lnTo>
                    <a:lnTo>
                      <a:pt x="78" y="42"/>
                    </a:lnTo>
                    <a:lnTo>
                      <a:pt x="90" y="3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59" name="Freeform 143"/>
              <p:cNvSpPr>
                <a:spLocks/>
              </p:cNvSpPr>
              <p:nvPr userDrawn="1"/>
            </p:nvSpPr>
            <p:spPr bwMode="ltGray">
              <a:xfrm>
                <a:off x="898" y="2716"/>
                <a:ext cx="90" cy="84"/>
              </a:xfrm>
              <a:custGeom>
                <a:avLst/>
                <a:gdLst>
                  <a:gd name="T0" fmla="*/ 42 w 90"/>
                  <a:gd name="T1" fmla="*/ 60 h 84"/>
                  <a:gd name="T2" fmla="*/ 42 w 90"/>
                  <a:gd name="T3" fmla="*/ 60 h 84"/>
                  <a:gd name="T4" fmla="*/ 72 w 90"/>
                  <a:gd name="T5" fmla="*/ 12 h 84"/>
                  <a:gd name="T6" fmla="*/ 66 w 90"/>
                  <a:gd name="T7" fmla="*/ 0 h 84"/>
                  <a:gd name="T8" fmla="*/ 0 w 90"/>
                  <a:gd name="T9" fmla="*/ 42 h 84"/>
                  <a:gd name="T10" fmla="*/ 6 w 90"/>
                  <a:gd name="T11" fmla="*/ 54 h 84"/>
                  <a:gd name="T12" fmla="*/ 54 w 90"/>
                  <a:gd name="T13" fmla="*/ 24 h 84"/>
                  <a:gd name="T14" fmla="*/ 54 w 90"/>
                  <a:gd name="T15" fmla="*/ 24 h 84"/>
                  <a:gd name="T16" fmla="*/ 18 w 90"/>
                  <a:gd name="T17" fmla="*/ 72 h 84"/>
                  <a:gd name="T18" fmla="*/ 24 w 90"/>
                  <a:gd name="T19" fmla="*/ 84 h 84"/>
                  <a:gd name="T20" fmla="*/ 90 w 90"/>
                  <a:gd name="T21" fmla="*/ 42 h 84"/>
                  <a:gd name="T22" fmla="*/ 84 w 90"/>
                  <a:gd name="T23" fmla="*/ 30 h 84"/>
                  <a:gd name="T24" fmla="*/ 42 w 90"/>
                  <a:gd name="T25" fmla="*/ 60 h 8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90" h="84">
                    <a:moveTo>
                      <a:pt x="42" y="60"/>
                    </a:moveTo>
                    <a:lnTo>
                      <a:pt x="42" y="60"/>
                    </a:lnTo>
                    <a:lnTo>
                      <a:pt x="72" y="12"/>
                    </a:lnTo>
                    <a:lnTo>
                      <a:pt x="66" y="0"/>
                    </a:lnTo>
                    <a:lnTo>
                      <a:pt x="0" y="42"/>
                    </a:lnTo>
                    <a:lnTo>
                      <a:pt x="6" y="54"/>
                    </a:lnTo>
                    <a:lnTo>
                      <a:pt x="54" y="24"/>
                    </a:lnTo>
                    <a:lnTo>
                      <a:pt x="18" y="72"/>
                    </a:lnTo>
                    <a:lnTo>
                      <a:pt x="24" y="84"/>
                    </a:lnTo>
                    <a:lnTo>
                      <a:pt x="90" y="42"/>
                    </a:lnTo>
                    <a:lnTo>
                      <a:pt x="84" y="30"/>
                    </a:lnTo>
                    <a:lnTo>
                      <a:pt x="42" y="6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60" name="Freeform 144"/>
              <p:cNvSpPr>
                <a:spLocks/>
              </p:cNvSpPr>
              <p:nvPr userDrawn="1"/>
            </p:nvSpPr>
            <p:spPr bwMode="ltGray">
              <a:xfrm>
                <a:off x="7" y="3837"/>
                <a:ext cx="6" cy="12"/>
              </a:xfrm>
              <a:custGeom>
                <a:avLst/>
                <a:gdLst>
                  <a:gd name="T0" fmla="*/ 6 w 6"/>
                  <a:gd name="T1" fmla="*/ 0 h 12"/>
                  <a:gd name="T2" fmla="*/ 6 w 6"/>
                  <a:gd name="T3" fmla="*/ 0 h 12"/>
                  <a:gd name="T4" fmla="*/ 0 w 6"/>
                  <a:gd name="T5" fmla="*/ 0 h 12"/>
                  <a:gd name="T6" fmla="*/ 0 w 6"/>
                  <a:gd name="T7" fmla="*/ 0 h 12"/>
                  <a:gd name="T8" fmla="*/ 0 w 6"/>
                  <a:gd name="T9" fmla="*/ 12 h 12"/>
                  <a:gd name="T10" fmla="*/ 6 w 6"/>
                  <a:gd name="T11" fmla="*/ 0 h 12"/>
                  <a:gd name="T12" fmla="*/ 6 w 6"/>
                  <a:gd name="T13" fmla="*/ 0 h 1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" h="12">
                    <a:moveTo>
                      <a:pt x="6" y="0"/>
                    </a:move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61" name="Freeform 145"/>
              <p:cNvSpPr>
                <a:spLocks/>
              </p:cNvSpPr>
              <p:nvPr userDrawn="1"/>
            </p:nvSpPr>
            <p:spPr bwMode="ltGray">
              <a:xfrm>
                <a:off x="7" y="2555"/>
                <a:ext cx="30" cy="48"/>
              </a:xfrm>
              <a:custGeom>
                <a:avLst/>
                <a:gdLst>
                  <a:gd name="T0" fmla="*/ 18 w 30"/>
                  <a:gd name="T1" fmla="*/ 48 h 48"/>
                  <a:gd name="T2" fmla="*/ 18 w 30"/>
                  <a:gd name="T3" fmla="*/ 48 h 48"/>
                  <a:gd name="T4" fmla="*/ 30 w 30"/>
                  <a:gd name="T5" fmla="*/ 42 h 48"/>
                  <a:gd name="T6" fmla="*/ 0 w 30"/>
                  <a:gd name="T7" fmla="*/ 0 h 48"/>
                  <a:gd name="T8" fmla="*/ 0 w 30"/>
                  <a:gd name="T9" fmla="*/ 24 h 48"/>
                  <a:gd name="T10" fmla="*/ 18 w 30"/>
                  <a:gd name="T11" fmla="*/ 48 h 48"/>
                  <a:gd name="T12" fmla="*/ 18 w 30"/>
                  <a:gd name="T13" fmla="*/ 48 h 4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48">
                    <a:moveTo>
                      <a:pt x="18" y="48"/>
                    </a:moveTo>
                    <a:lnTo>
                      <a:pt x="18" y="48"/>
                    </a:lnTo>
                    <a:lnTo>
                      <a:pt x="30" y="42"/>
                    </a:lnTo>
                    <a:lnTo>
                      <a:pt x="0" y="0"/>
                    </a:lnTo>
                    <a:lnTo>
                      <a:pt x="0" y="24"/>
                    </a:lnTo>
                    <a:lnTo>
                      <a:pt x="18" y="4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62" name="Freeform 146"/>
              <p:cNvSpPr>
                <a:spLocks/>
              </p:cNvSpPr>
              <p:nvPr userDrawn="1"/>
            </p:nvSpPr>
            <p:spPr bwMode="ltGray">
              <a:xfrm>
                <a:off x="7" y="3843"/>
                <a:ext cx="36" cy="66"/>
              </a:xfrm>
              <a:custGeom>
                <a:avLst/>
                <a:gdLst>
                  <a:gd name="T0" fmla="*/ 36 w 36"/>
                  <a:gd name="T1" fmla="*/ 0 h 66"/>
                  <a:gd name="T2" fmla="*/ 24 w 36"/>
                  <a:gd name="T3" fmla="*/ 0 h 66"/>
                  <a:gd name="T4" fmla="*/ 24 w 36"/>
                  <a:gd name="T5" fmla="*/ 0 h 66"/>
                  <a:gd name="T6" fmla="*/ 0 w 36"/>
                  <a:gd name="T7" fmla="*/ 36 h 66"/>
                  <a:gd name="T8" fmla="*/ 0 w 36"/>
                  <a:gd name="T9" fmla="*/ 66 h 66"/>
                  <a:gd name="T10" fmla="*/ 36 w 36"/>
                  <a:gd name="T11" fmla="*/ 0 h 66"/>
                  <a:gd name="T12" fmla="*/ 36 w 36"/>
                  <a:gd name="T13" fmla="*/ 0 h 6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6" h="66">
                    <a:moveTo>
                      <a:pt x="36" y="0"/>
                    </a:moveTo>
                    <a:lnTo>
                      <a:pt x="24" y="0"/>
                    </a:lnTo>
                    <a:lnTo>
                      <a:pt x="0" y="36"/>
                    </a:lnTo>
                    <a:lnTo>
                      <a:pt x="0" y="66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63" name="Rectangle 147"/>
              <p:cNvSpPr>
                <a:spLocks noChangeArrowheads="1"/>
              </p:cNvSpPr>
              <p:nvPr userDrawn="1"/>
            </p:nvSpPr>
            <p:spPr bwMode="ltGray">
              <a:xfrm rot="244926">
                <a:off x="1177" y="3201"/>
                <a:ext cx="16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164" name="Rectangle 148"/>
              <p:cNvSpPr>
                <a:spLocks noChangeArrowheads="1"/>
              </p:cNvSpPr>
              <p:nvPr userDrawn="1"/>
            </p:nvSpPr>
            <p:spPr bwMode="ltGray">
              <a:xfrm rot="-5598588">
                <a:off x="290" y="2386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165" name="Freeform 149"/>
              <p:cNvSpPr>
                <a:spLocks/>
              </p:cNvSpPr>
              <p:nvPr userDrawn="1"/>
            </p:nvSpPr>
            <p:spPr bwMode="ltGray">
              <a:xfrm>
                <a:off x="139" y="3573"/>
                <a:ext cx="144" cy="154"/>
              </a:xfrm>
              <a:custGeom>
                <a:avLst/>
                <a:gdLst>
                  <a:gd name="T0" fmla="*/ 0 w 144"/>
                  <a:gd name="T1" fmla="*/ 102 h 154"/>
                  <a:gd name="T2" fmla="*/ 59 w 144"/>
                  <a:gd name="T3" fmla="*/ 154 h 154"/>
                  <a:gd name="T4" fmla="*/ 117 w 144"/>
                  <a:gd name="T5" fmla="*/ 120 h 154"/>
                  <a:gd name="T6" fmla="*/ 62 w 144"/>
                  <a:gd name="T7" fmla="*/ 55 h 154"/>
                  <a:gd name="T8" fmla="*/ 104 w 144"/>
                  <a:gd name="T9" fmla="*/ 34 h 154"/>
                  <a:gd name="T10" fmla="*/ 117 w 144"/>
                  <a:gd name="T11" fmla="*/ 53 h 154"/>
                  <a:gd name="T12" fmla="*/ 141 w 144"/>
                  <a:gd name="T13" fmla="*/ 47 h 154"/>
                  <a:gd name="T14" fmla="*/ 97 w 144"/>
                  <a:gd name="T15" fmla="*/ 2 h 154"/>
                  <a:gd name="T16" fmla="*/ 36 w 144"/>
                  <a:gd name="T17" fmla="*/ 33 h 154"/>
                  <a:gd name="T18" fmla="*/ 90 w 144"/>
                  <a:gd name="T19" fmla="*/ 107 h 154"/>
                  <a:gd name="T20" fmla="*/ 28 w 144"/>
                  <a:gd name="T21" fmla="*/ 101 h 154"/>
                  <a:gd name="T22" fmla="*/ 0 w 144"/>
                  <a:gd name="T23" fmla="*/ 102 h 154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9" y="61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66" name="Freeform 150"/>
              <p:cNvSpPr>
                <a:spLocks/>
              </p:cNvSpPr>
              <p:nvPr userDrawn="1"/>
            </p:nvSpPr>
            <p:spPr bwMode="ltGray">
              <a:xfrm rot="-2857037">
                <a:off x="619" y="3550"/>
                <a:ext cx="68" cy="69"/>
              </a:xfrm>
              <a:custGeom>
                <a:avLst/>
                <a:gdLst>
                  <a:gd name="T0" fmla="*/ 0 w 144"/>
                  <a:gd name="T1" fmla="*/ 0 h 154"/>
                  <a:gd name="T2" fmla="*/ 0 w 144"/>
                  <a:gd name="T3" fmla="*/ 0 h 154"/>
                  <a:gd name="T4" fmla="*/ 0 w 144"/>
                  <a:gd name="T5" fmla="*/ 0 h 154"/>
                  <a:gd name="T6" fmla="*/ 0 w 144"/>
                  <a:gd name="T7" fmla="*/ 0 h 154"/>
                  <a:gd name="T8" fmla="*/ 0 w 144"/>
                  <a:gd name="T9" fmla="*/ 0 h 154"/>
                  <a:gd name="T10" fmla="*/ 0 w 144"/>
                  <a:gd name="T11" fmla="*/ 0 h 154"/>
                  <a:gd name="T12" fmla="*/ 0 w 144"/>
                  <a:gd name="T13" fmla="*/ 0 h 154"/>
                  <a:gd name="T14" fmla="*/ 0 w 144"/>
                  <a:gd name="T15" fmla="*/ 0 h 154"/>
                  <a:gd name="T16" fmla="*/ 0 w 144"/>
                  <a:gd name="T17" fmla="*/ 0 h 154"/>
                  <a:gd name="T18" fmla="*/ 0 w 144"/>
                  <a:gd name="T19" fmla="*/ 0 h 154"/>
                  <a:gd name="T20" fmla="*/ 0 w 144"/>
                  <a:gd name="T21" fmla="*/ 0 h 154"/>
                  <a:gd name="T22" fmla="*/ 0 w 144"/>
                  <a:gd name="T23" fmla="*/ 0 h 154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3" y="47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47" name="Freeform 151"/>
              <p:cNvSpPr>
                <a:spLocks/>
              </p:cNvSpPr>
              <p:nvPr userDrawn="1"/>
            </p:nvSpPr>
            <p:spPr bwMode="ltGray">
              <a:xfrm>
                <a:off x="235" y="2503"/>
                <a:ext cx="348" cy="1272"/>
              </a:xfrm>
              <a:custGeom>
                <a:avLst/>
                <a:gdLst>
                  <a:gd name="T0" fmla="*/ 0 w 348"/>
                  <a:gd name="T1" fmla="*/ 0 h 1272"/>
                  <a:gd name="T2" fmla="*/ 287 w 348"/>
                  <a:gd name="T3" fmla="*/ 582 h 1272"/>
                  <a:gd name="T4" fmla="*/ 348 w 348"/>
                  <a:gd name="T5" fmla="*/ 1272 h 1272"/>
                  <a:gd name="T6" fmla="*/ 54 w 348"/>
                  <a:gd name="T7" fmla="*/ 676 h 1272"/>
                  <a:gd name="T8" fmla="*/ 0 w 348"/>
                  <a:gd name="T9" fmla="*/ 0 h 12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8" h="1272">
                    <a:moveTo>
                      <a:pt x="0" y="0"/>
                    </a:moveTo>
                    <a:lnTo>
                      <a:pt x="287" y="582"/>
                    </a:lnTo>
                    <a:lnTo>
                      <a:pt x="348" y="1272"/>
                    </a:lnTo>
                    <a:lnTo>
                      <a:pt x="54" y="676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2">
                      <a:gamma/>
                      <a:shade val="96863"/>
                      <a:invGamma/>
                    </a:schemeClr>
                  </a:gs>
                </a:gsLst>
                <a:lin ang="18900000" scaled="1"/>
              </a:gradFill>
              <a:ln>
                <a:noFill/>
              </a:ln>
              <a:effectLst/>
              <a:extLst/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Tahoma" charset="0"/>
                </a:endParaRPr>
              </a:p>
            </p:txBody>
          </p:sp>
          <p:sp>
            <p:nvSpPr>
              <p:cNvPr id="4248" name="Oval 152"/>
              <p:cNvSpPr>
                <a:spLocks noChangeArrowheads="1"/>
              </p:cNvSpPr>
              <p:nvPr userDrawn="1"/>
            </p:nvSpPr>
            <p:spPr bwMode="ltGray">
              <a:xfrm rot="-1684349">
                <a:off x="296" y="3047"/>
                <a:ext cx="221" cy="174"/>
              </a:xfrm>
              <a:prstGeom prst="ellipse">
                <a:avLst/>
              </a:pr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50000">
                    <a:schemeClr val="bg2"/>
                  </a:gs>
                  <a:gs pos="100000">
                    <a:schemeClr val="bg2">
                      <a:gamma/>
                      <a:shade val="90980"/>
                      <a:invGamma/>
                    </a:schemeClr>
                  </a:gs>
                </a:gsLst>
                <a:lin ang="18900000" scaled="1"/>
              </a:gradFill>
              <a:ln>
                <a:noFill/>
              </a:ln>
              <a:effectLst/>
              <a:extLst/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Tahoma" charset="0"/>
                </a:endParaRPr>
              </a:p>
            </p:txBody>
          </p:sp>
        </p:grpSp>
      </p:grpSp>
      <p:sp>
        <p:nvSpPr>
          <p:cNvPr id="4249" name="Rectangle 15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301625" y="228600"/>
            <a:ext cx="8540750" cy="11430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250" name="Rectangle 15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1625" y="6245225"/>
            <a:ext cx="2289175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251" name="Rectangle 15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252" name="Rectangle 15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289175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latin typeface="Arial" charset="0"/>
              </a:defRPr>
            </a:lvl1pPr>
          </a:lstStyle>
          <a:p>
            <a:fld id="{7174D648-8157-4616-96E4-2A6EF93A541A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4253" name="Rectangle 157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301625" y="1600200"/>
            <a:ext cx="8540750" cy="44989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91" r:id="rId1"/>
    <p:sldLayoutId id="2147483780" r:id="rId2"/>
    <p:sldLayoutId id="2147483781" r:id="rId3"/>
    <p:sldLayoutId id="2147483782" r:id="rId4"/>
    <p:sldLayoutId id="2147483783" r:id="rId5"/>
    <p:sldLayoutId id="2147483784" r:id="rId6"/>
    <p:sldLayoutId id="2147483785" r:id="rId7"/>
    <p:sldLayoutId id="2147483786" r:id="rId8"/>
    <p:sldLayoutId id="2147483787" r:id="rId9"/>
    <p:sldLayoutId id="2147483788" r:id="rId10"/>
    <p:sldLayoutId id="2147483789" r:id="rId11"/>
    <p:sldLayoutId id="214748379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Font typeface="Wingdings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plewis66@illinois.edu" TargetMode="External"/><Relationship Id="rId2" Type="http://schemas.openxmlformats.org/officeDocument/2006/relationships/hyperlink" Target="http://disability.illinois.edu/beckwith-residential-support-services-nugent-hall/getting-started-nugent-hall/prospective-student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hyperlink" Target="mailto:sheft@illinois.edu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77432761"/>
              </p:ext>
            </p:extLst>
          </p:nvPr>
        </p:nvGraphicFramePr>
        <p:xfrm>
          <a:off x="1" y="9525"/>
          <a:ext cx="9143999" cy="495302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63779"/>
                <a:gridCol w="1860220"/>
                <a:gridCol w="1443273"/>
                <a:gridCol w="1684143"/>
                <a:gridCol w="1369311"/>
                <a:gridCol w="1623273"/>
              </a:tblGrid>
              <a:tr h="231183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 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7688" marR="7688" marT="7688" marB="0" anchor="b"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Transition </a:t>
                      </a:r>
                      <a:r>
                        <a:rPr lang="en-US" sz="2400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Guide for Students and Families </a:t>
                      </a:r>
                      <a:endParaRPr lang="en-US" sz="2400" b="1" i="0" u="none" strike="noStrike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</a:endParaRPr>
                    </a:p>
                  </a:txBody>
                  <a:tcPr marL="7688" marR="7688" marT="7688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688" marR="7688" marT="7688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688" marR="7688" marT="7688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688" marR="7688" marT="76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1" i="0" u="none" strike="noStrike">
                        <a:effectLst/>
                        <a:latin typeface="Times New Roman"/>
                      </a:endParaRPr>
                    </a:p>
                  </a:txBody>
                  <a:tcPr marL="7688" marR="7688" marT="7688" marB="0" anchor="b"/>
                </a:tc>
              </a:tr>
              <a:tr h="304687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7688" marR="7688" marT="768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1" u="none" strike="noStrike" dirty="0">
                          <a:effectLst/>
                        </a:rPr>
                        <a:t>Middle School</a:t>
                      </a:r>
                      <a:endParaRPr lang="en-US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688" marR="7688" marT="7688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1" u="none" strike="noStrike" dirty="0">
                          <a:effectLst/>
                        </a:rPr>
                        <a:t>Freshman</a:t>
                      </a:r>
                      <a:endParaRPr lang="en-US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688" marR="7688" marT="7688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1" u="none" strike="noStrike" dirty="0">
                          <a:effectLst/>
                        </a:rPr>
                        <a:t>Sophomore</a:t>
                      </a:r>
                      <a:endParaRPr lang="en-US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688" marR="7688" marT="7688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1" u="none" strike="noStrike" dirty="0">
                          <a:effectLst/>
                        </a:rPr>
                        <a:t>Junior</a:t>
                      </a:r>
                      <a:endParaRPr lang="en-US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688" marR="7688" marT="7688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1" u="none" strike="noStrike" dirty="0">
                          <a:effectLst/>
                        </a:rPr>
                        <a:t>Senior</a:t>
                      </a:r>
                      <a:endParaRPr lang="en-US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688" marR="7688" marT="7688" marB="0" anchor="ctr"/>
                </a:tc>
              </a:tr>
              <a:tr h="39504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 dirty="0">
                          <a:effectLst/>
                        </a:rPr>
                        <a:t>Social Skills</a:t>
                      </a:r>
                      <a:endParaRPr lang="en-US" sz="105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688" marR="7688" marT="768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</a:rPr>
                        <a:t>• </a:t>
                      </a:r>
                      <a:r>
                        <a:rPr lang="en-US" sz="1000" u="none" strike="noStrike" dirty="0" smtClean="0">
                          <a:effectLst/>
                        </a:rPr>
                        <a:t>Begin asking</a:t>
                      </a:r>
                      <a:r>
                        <a:rPr lang="en-US" sz="1000" u="none" strike="noStrike" baseline="0" dirty="0" smtClean="0">
                          <a:effectLst/>
                        </a:rPr>
                        <a:t> for what you need/want, rather than having someone decide for you.</a:t>
                      </a:r>
                      <a:r>
                        <a:rPr lang="en-US" sz="1000" u="none" strike="noStrike" dirty="0" smtClean="0">
                          <a:effectLst/>
                        </a:rPr>
                        <a:t>                                 </a:t>
                      </a:r>
                      <a:r>
                        <a:rPr lang="en-US" sz="1000" u="none" strike="noStrike" dirty="0">
                          <a:effectLst/>
                        </a:rPr>
                        <a:t>• </a:t>
                      </a:r>
                      <a:r>
                        <a:rPr lang="en-US" sz="1000" u="none" strike="noStrike" dirty="0" smtClean="0">
                          <a:effectLst/>
                        </a:rPr>
                        <a:t>Join a group at</a:t>
                      </a:r>
                      <a:r>
                        <a:rPr lang="en-US" sz="10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000" u="none" strike="noStrike" dirty="0" smtClean="0">
                          <a:effectLst/>
                        </a:rPr>
                        <a:t>lunch.                       </a:t>
                      </a:r>
                      <a:r>
                        <a:rPr lang="en-US" sz="1000" u="none" strike="noStrike" dirty="0">
                          <a:effectLst/>
                        </a:rPr>
                        <a:t>• </a:t>
                      </a:r>
                      <a:r>
                        <a:rPr lang="en-US" sz="1000" u="none" strike="noStrike" dirty="0" smtClean="0">
                          <a:effectLst/>
                        </a:rPr>
                        <a:t>Actively participate during</a:t>
                      </a:r>
                      <a:r>
                        <a:rPr lang="en-US" sz="10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000" u="none" strike="noStrike" dirty="0" smtClean="0">
                          <a:effectLst/>
                        </a:rPr>
                        <a:t>in-class </a:t>
                      </a:r>
                      <a:r>
                        <a:rPr lang="en-US" sz="1000" u="none" strike="noStrike" dirty="0">
                          <a:effectLst/>
                        </a:rPr>
                        <a:t>exercises and </a:t>
                      </a:r>
                      <a:r>
                        <a:rPr lang="en-US" sz="1000" u="none" strike="noStrike" dirty="0" smtClean="0">
                          <a:effectLst/>
                        </a:rPr>
                        <a:t>assignments.</a:t>
                      </a:r>
                    </a:p>
                    <a:p>
                      <a:pPr algn="l" fontAlgn="ctr"/>
                      <a:r>
                        <a:rPr lang="en-US" sz="1000" u="none" strike="noStrike" dirty="0" smtClean="0">
                          <a:effectLst/>
                        </a:rPr>
                        <a:t>• Realize importance </a:t>
                      </a:r>
                      <a:r>
                        <a:rPr lang="en-US" sz="1000" u="none" strike="noStrike" dirty="0">
                          <a:effectLst/>
                        </a:rPr>
                        <a:t>of using </a:t>
                      </a:r>
                      <a:r>
                        <a:rPr lang="en-US" sz="1000" u="none" strike="noStrike" dirty="0" smtClean="0">
                          <a:effectLst/>
                        </a:rPr>
                        <a:t>proper </a:t>
                      </a:r>
                      <a:r>
                        <a:rPr lang="en-US" sz="1000" u="none" strike="noStrike" dirty="0">
                          <a:effectLst/>
                        </a:rPr>
                        <a:t>social </a:t>
                      </a:r>
                      <a:r>
                        <a:rPr lang="en-US" sz="1000" u="none" strike="noStrike" dirty="0" smtClean="0">
                          <a:effectLst/>
                        </a:rPr>
                        <a:t>skills, (i.e. not</a:t>
                      </a:r>
                      <a:r>
                        <a:rPr lang="en-US" sz="1000" u="none" strike="noStrike" baseline="0" dirty="0" smtClean="0">
                          <a:effectLst/>
                        </a:rPr>
                        <a:t> interrupting others, positioning in wheelchair, eye contact, keeping a clean face..</a:t>
                      </a:r>
                      <a:r>
                        <a:rPr lang="en-US" sz="1000" u="none" strike="noStrike" dirty="0" smtClean="0">
                          <a:effectLst/>
                        </a:rPr>
                        <a:t>.)</a:t>
                      </a:r>
                      <a:endParaRPr lang="en-US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88" marR="7688" marT="768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 smtClean="0">
                          <a:effectLst/>
                        </a:rPr>
                        <a:t>• Continue asking</a:t>
                      </a:r>
                      <a:r>
                        <a:rPr lang="en-US" sz="1000" u="none" strike="noStrike" baseline="0" dirty="0" smtClean="0">
                          <a:effectLst/>
                        </a:rPr>
                        <a:t> for what you need/want, rather than your 1:1 aide doing it for you.</a:t>
                      </a:r>
                    </a:p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u="none" strike="noStrike" dirty="0" smtClean="0">
                          <a:effectLst/>
                        </a:rPr>
                        <a:t>• Continue actively participate during</a:t>
                      </a:r>
                      <a:r>
                        <a:rPr lang="en-US" sz="10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000" u="none" strike="noStrike" dirty="0" smtClean="0">
                          <a:effectLst/>
                        </a:rPr>
                        <a:t>in-class exercises and assignments. </a:t>
                      </a:r>
                    </a:p>
                    <a:p>
                      <a:pPr algn="l" fontAlgn="ctr"/>
                      <a:r>
                        <a:rPr lang="en-US" sz="1000" u="none" strike="noStrike" dirty="0" smtClean="0">
                          <a:effectLst/>
                        </a:rPr>
                        <a:t>• Start</a:t>
                      </a:r>
                      <a:r>
                        <a:rPr lang="en-US" sz="10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000" u="none" strike="noStrike" dirty="0" smtClean="0">
                          <a:effectLst/>
                        </a:rPr>
                        <a:t>conversations </a:t>
                      </a:r>
                      <a:r>
                        <a:rPr lang="en-US" sz="1000" u="none" strike="noStrike" dirty="0">
                          <a:effectLst/>
                        </a:rPr>
                        <a:t>with </a:t>
                      </a:r>
                      <a:r>
                        <a:rPr lang="en-US" sz="1000" u="none" strike="noStrike" dirty="0" smtClean="0">
                          <a:effectLst/>
                        </a:rPr>
                        <a:t>peers at lunch.                                </a:t>
                      </a:r>
                      <a:r>
                        <a:rPr lang="en-US" sz="1000" u="none" strike="noStrike" dirty="0">
                          <a:effectLst/>
                        </a:rPr>
                        <a:t>• Be aware of making good eye contact, and facing the person you're talking </a:t>
                      </a:r>
                      <a:r>
                        <a:rPr lang="en-US" sz="1000" u="none" strike="noStrike" dirty="0" smtClean="0">
                          <a:effectLst/>
                        </a:rPr>
                        <a:t>to.                               </a:t>
                      </a:r>
                      <a:r>
                        <a:rPr lang="en-US" sz="1000" u="none" strike="noStrike" dirty="0">
                          <a:effectLst/>
                        </a:rPr>
                        <a:t>• Be </a:t>
                      </a:r>
                      <a:r>
                        <a:rPr lang="en-US" sz="1000" u="none" strike="noStrike" dirty="0" smtClean="0">
                          <a:effectLst/>
                        </a:rPr>
                        <a:t>aware </a:t>
                      </a:r>
                      <a:r>
                        <a:rPr lang="en-US" sz="1000" u="none" strike="noStrike" dirty="0">
                          <a:effectLst/>
                        </a:rPr>
                        <a:t>of your physical appearance (</a:t>
                      </a:r>
                      <a:r>
                        <a:rPr lang="en-US" sz="1000" u="none" strike="noStrike" dirty="0" err="1">
                          <a:effectLst/>
                        </a:rPr>
                        <a:t>i.e</a:t>
                      </a:r>
                      <a:r>
                        <a:rPr lang="en-US" sz="1000" u="none" strike="noStrike" dirty="0">
                          <a:effectLst/>
                        </a:rPr>
                        <a:t> dirty glasses, twisted clothes, </a:t>
                      </a:r>
                      <a:r>
                        <a:rPr lang="en-US" sz="1000" u="none" strike="noStrike" dirty="0" smtClean="0">
                          <a:effectLst/>
                        </a:rPr>
                        <a:t>food</a:t>
                      </a:r>
                      <a:r>
                        <a:rPr lang="en-US" sz="1000" u="none" strike="noStrike" baseline="0" dirty="0" smtClean="0">
                          <a:effectLst/>
                        </a:rPr>
                        <a:t> or </a:t>
                      </a:r>
                      <a:r>
                        <a:rPr lang="en-US" sz="1000" u="none" strike="noStrike" dirty="0" smtClean="0">
                          <a:effectLst/>
                        </a:rPr>
                        <a:t>drool </a:t>
                      </a:r>
                      <a:r>
                        <a:rPr lang="en-US" sz="1000" u="none" strike="noStrike" dirty="0">
                          <a:effectLst/>
                        </a:rPr>
                        <a:t>on face or clothes</a:t>
                      </a:r>
                      <a:r>
                        <a:rPr lang="en-US" sz="1000" u="none" strike="noStrike" dirty="0" smtClean="0">
                          <a:effectLst/>
                        </a:rPr>
                        <a:t>…)</a:t>
                      </a:r>
                    </a:p>
                    <a:p>
                      <a:pPr algn="l" fontAlgn="ctr"/>
                      <a:r>
                        <a:rPr lang="en-US" sz="1000" u="none" strike="noStrike" dirty="0" smtClean="0">
                          <a:effectLst/>
                        </a:rPr>
                        <a:t>• Look into ways to join club or other</a:t>
                      </a:r>
                      <a:r>
                        <a:rPr lang="en-US" sz="1000" u="none" strike="noStrike" baseline="0" dirty="0" smtClean="0">
                          <a:effectLst/>
                        </a:rPr>
                        <a:t> extra-curricular activity.</a:t>
                      </a:r>
                      <a:endParaRPr lang="en-US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88" marR="7688" marT="768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</a:rPr>
                        <a:t>• Continue improving skills from Freshman year.                                      •  Listen to comments from peers and consider if suggestion is feasible (change of hairstyle, style of clothes…) </a:t>
                      </a:r>
                      <a:endParaRPr lang="en-US" sz="1000" u="none" strike="noStrike" dirty="0" smtClean="0">
                        <a:effectLst/>
                      </a:endParaRPr>
                    </a:p>
                    <a:p>
                      <a:pPr algn="l" fontAlgn="ctr"/>
                      <a:r>
                        <a:rPr lang="en-US" sz="1000" u="none" strike="noStrike" dirty="0" smtClean="0">
                          <a:effectLst/>
                        </a:rPr>
                        <a:t>• Work on balance between</a:t>
                      </a:r>
                      <a:r>
                        <a:rPr lang="en-US" sz="1000" u="none" strike="noStrike" baseline="0" dirty="0" smtClean="0">
                          <a:effectLst/>
                        </a:rPr>
                        <a:t> amount of time spent with family and peers.</a:t>
                      </a:r>
                      <a:r>
                        <a:rPr lang="en-US" sz="1000" u="none" strike="noStrike" dirty="0" smtClean="0">
                          <a:effectLst/>
                        </a:rPr>
                        <a:t>     </a:t>
                      </a:r>
                      <a:endParaRPr lang="en-US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88" marR="7688" marT="7688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u="none" strike="noStrike" dirty="0" smtClean="0">
                          <a:effectLst/>
                        </a:rPr>
                        <a:t>• Continue improving skills from Sophomore year.</a:t>
                      </a:r>
                    </a:p>
                    <a:p>
                      <a:pPr algn="l" fontAlgn="t"/>
                      <a:r>
                        <a:rPr lang="en-US" sz="1000" u="none" strike="noStrike" dirty="0" smtClean="0">
                          <a:effectLst/>
                        </a:rPr>
                        <a:t>• </a:t>
                      </a:r>
                      <a:r>
                        <a:rPr lang="en-US" sz="1000" u="none" strike="noStrike" dirty="0">
                          <a:effectLst/>
                        </a:rPr>
                        <a:t>It’s helpful to think of social interaction as consisting of three basic elements:                         • Social intake — noticing and understanding other people’s speech, vocal inflection, body language, eye contact, and even cultural behaviors. </a:t>
                      </a:r>
                      <a:br>
                        <a:rPr lang="en-US" sz="1000" u="none" strike="noStrike" dirty="0">
                          <a:effectLst/>
                        </a:rPr>
                      </a:br>
                      <a:r>
                        <a:rPr lang="en-US" sz="1000" u="none" strike="noStrike" dirty="0">
                          <a:effectLst/>
                        </a:rPr>
                        <a:t>• Internal process — interpreting what others communicate to you as well as recognizing and managing your own emotions and reactions.</a:t>
                      </a:r>
                      <a:br>
                        <a:rPr lang="en-US" sz="1000" u="none" strike="noStrike" dirty="0">
                          <a:effectLst/>
                        </a:rPr>
                      </a:br>
                      <a:r>
                        <a:rPr lang="en-US" sz="1000" u="none" strike="noStrike" dirty="0">
                          <a:effectLst/>
                        </a:rPr>
                        <a:t>• Social output — how a person communicates with and reacts to others, through speech, gestures, and body language.                                                          </a:t>
                      </a:r>
                      <a:endParaRPr lang="en-US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88" marR="7688" marT="7688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</a:rPr>
                        <a:t>• Focus on improving concepts from Junior year.          </a:t>
                      </a:r>
                      <a:endParaRPr lang="en-US" sz="1000" u="none" strike="noStrike" dirty="0" smtClean="0">
                        <a:effectLst/>
                      </a:endParaRPr>
                    </a:p>
                    <a:p>
                      <a:pPr algn="l" fontAlgn="ctr"/>
                      <a:r>
                        <a:rPr lang="en-US" sz="1000" u="none" strike="noStrike" dirty="0" smtClean="0">
                          <a:effectLst/>
                        </a:rPr>
                        <a:t>• </a:t>
                      </a:r>
                      <a:r>
                        <a:rPr lang="en-US" sz="1000" u="none" strike="noStrike" dirty="0">
                          <a:effectLst/>
                        </a:rPr>
                        <a:t>Consider various social situations that will </a:t>
                      </a:r>
                      <a:r>
                        <a:rPr lang="en-US" sz="1000" u="none" strike="noStrike" dirty="0" smtClean="0">
                          <a:effectLst/>
                        </a:rPr>
                        <a:t>occur after graduation </a:t>
                      </a:r>
                      <a:r>
                        <a:rPr lang="en-US" sz="1000" u="none" strike="noStrike" dirty="0">
                          <a:effectLst/>
                        </a:rPr>
                        <a:t>and </a:t>
                      </a:r>
                      <a:r>
                        <a:rPr lang="en-US" sz="1000" u="none" strike="noStrike" dirty="0" smtClean="0">
                          <a:effectLst/>
                        </a:rPr>
                        <a:t>try to think</a:t>
                      </a:r>
                      <a:r>
                        <a:rPr lang="en-US" sz="1000" u="none" strike="noStrike" baseline="0" dirty="0" smtClean="0">
                          <a:effectLst/>
                        </a:rPr>
                        <a:t> through how to get through them best.</a:t>
                      </a:r>
                      <a:endParaRPr lang="en-US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88" marR="7688" marT="7688" marB="0" anchor="ctr"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733424" y="4944367"/>
            <a:ext cx="8429626" cy="19236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/>
              <a:t>To download this document scroll down to “High School Mentoring Program” at:   </a:t>
            </a:r>
            <a:r>
              <a:rPr lang="en-US" sz="1400" dirty="0" smtClean="0">
                <a:hlinkClick r:id="rId2"/>
              </a:rPr>
              <a:t>http</a:t>
            </a:r>
            <a:r>
              <a:rPr lang="en-US" sz="1400" dirty="0">
                <a:hlinkClick r:id="rId2"/>
              </a:rPr>
              <a:t>://</a:t>
            </a:r>
            <a:r>
              <a:rPr lang="en-US" sz="1400" dirty="0" smtClean="0">
                <a:hlinkClick r:id="rId2"/>
              </a:rPr>
              <a:t>disability.illinois.edu/beckwith-residential-support-services-nugent-hall/getting-started-nugent-  hall/prospective-student</a:t>
            </a:r>
            <a:endParaRPr lang="en-US" sz="1400" dirty="0" smtClean="0"/>
          </a:p>
          <a:p>
            <a:pPr algn="ctr"/>
            <a:r>
              <a:rPr lang="en-US" sz="1600" b="1" dirty="0"/>
              <a:t>or for additional </a:t>
            </a:r>
            <a:r>
              <a:rPr lang="en-US" sz="1600" b="1" dirty="0" smtClean="0"/>
              <a:t>transition information</a:t>
            </a:r>
            <a:r>
              <a:rPr lang="en-US" sz="1600" b="1" dirty="0"/>
              <a:t>, please go to</a:t>
            </a:r>
            <a:r>
              <a:rPr lang="en-US" sz="1600" b="1" dirty="0" smtClean="0"/>
              <a:t>: </a:t>
            </a:r>
          </a:p>
          <a:p>
            <a:pPr algn="ctr"/>
            <a:r>
              <a:rPr lang="en-US" sz="1400" dirty="0"/>
              <a:t>http://disability.illinois.edu/thinking-about-illinois/transitioning-college </a:t>
            </a:r>
            <a:endParaRPr lang="en-US" sz="1400" dirty="0" smtClean="0"/>
          </a:p>
          <a:p>
            <a:pPr algn="ctr"/>
            <a:endParaRPr lang="en-US" sz="700" dirty="0" smtClean="0"/>
          </a:p>
          <a:p>
            <a:pPr algn="ctr"/>
            <a:r>
              <a:rPr lang="en-US" sz="1200" dirty="0" smtClean="0"/>
              <a:t>     This document was created </a:t>
            </a:r>
            <a:r>
              <a:rPr lang="en-US" sz="1200" dirty="0"/>
              <a:t>by Paige Lewis, M.S. and Susann Sears, M.Ed., </a:t>
            </a:r>
          </a:p>
          <a:p>
            <a:pPr algn="ctr"/>
            <a:r>
              <a:rPr lang="en-US" sz="1200" dirty="0" smtClean="0"/>
              <a:t>                 Division </a:t>
            </a:r>
            <a:r>
              <a:rPr lang="en-US" sz="1200" dirty="0"/>
              <a:t>of Disability Resources and Educational Services, </a:t>
            </a:r>
            <a:r>
              <a:rPr lang="en-US" sz="1200" dirty="0" smtClean="0"/>
              <a:t>University </a:t>
            </a:r>
            <a:r>
              <a:rPr lang="en-US" sz="1200" dirty="0"/>
              <a:t>of Illinois at </a:t>
            </a:r>
            <a:r>
              <a:rPr lang="en-US" sz="1200" dirty="0" smtClean="0"/>
              <a:t>Urbana-Champaign</a:t>
            </a:r>
          </a:p>
          <a:p>
            <a:pPr algn="ctr"/>
            <a:r>
              <a:rPr lang="en-US" sz="1200" dirty="0" smtClean="0"/>
              <a:t>              </a:t>
            </a:r>
            <a:r>
              <a:rPr lang="en-US" sz="1200" dirty="0" smtClean="0">
                <a:hlinkClick r:id="rId3"/>
              </a:rPr>
              <a:t>plewis66@illinois.edu</a:t>
            </a:r>
            <a:r>
              <a:rPr lang="en-US" sz="1200" dirty="0" smtClean="0"/>
              <a:t> or </a:t>
            </a:r>
            <a:r>
              <a:rPr lang="en-US" sz="1200" dirty="0" smtClean="0">
                <a:hlinkClick r:id="rId4"/>
              </a:rPr>
              <a:t>sheft@illinois.edu</a:t>
            </a:r>
            <a:r>
              <a:rPr lang="en-US" sz="1200" dirty="0" smtClean="0"/>
              <a:t> </a:t>
            </a:r>
            <a:endParaRPr lang="en-US" sz="1200" dirty="0"/>
          </a:p>
        </p:txBody>
      </p:sp>
      <p:pic>
        <p:nvPicPr>
          <p:cNvPr id="7" name="Picture 6"/>
          <p:cNvPicPr/>
          <p:nvPr/>
        </p:nvPicPr>
        <p:blipFill rotWithShape="1">
          <a:blip r:embed="rId5" cstate="print"/>
          <a:srcRect l="28696" t="44667" r="50624" b="36933"/>
          <a:stretch/>
        </p:blipFill>
        <p:spPr bwMode="auto">
          <a:xfrm>
            <a:off x="0" y="5467350"/>
            <a:ext cx="1600200" cy="139065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65612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73279950"/>
              </p:ext>
            </p:extLst>
          </p:nvPr>
        </p:nvGraphicFramePr>
        <p:xfrm>
          <a:off x="0" y="0"/>
          <a:ext cx="9144000" cy="689246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95400"/>
                <a:gridCol w="1524000"/>
                <a:gridCol w="1524000"/>
                <a:gridCol w="1447800"/>
                <a:gridCol w="1600200"/>
                <a:gridCol w="1752600"/>
              </a:tblGrid>
              <a:tr h="28338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u="none" strike="noStrike" dirty="0">
                          <a:effectLst/>
                        </a:rPr>
                        <a:t> </a:t>
                      </a:r>
                      <a:endParaRPr lang="en-US" sz="5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3988" marR="3988" marT="398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u="none" strike="noStrike">
                          <a:effectLst/>
                        </a:rPr>
                        <a:t> </a:t>
                      </a:r>
                      <a:endParaRPr lang="en-US" sz="500" b="0" i="0" u="none" strike="noStrike">
                        <a:effectLst/>
                        <a:latin typeface="Times New Roman"/>
                      </a:endParaRPr>
                    </a:p>
                  </a:txBody>
                  <a:tcPr marL="3988" marR="3988" marT="3988" marB="0" anchor="ctr"/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Transition Guide for Students and Families </a:t>
                      </a:r>
                      <a:endParaRPr lang="en-US" sz="1600" b="1" i="0" u="none" strike="noStrike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</a:endParaRPr>
                    </a:p>
                  </a:txBody>
                  <a:tcPr marL="3988" marR="3988" marT="3988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u="none" strike="noStrike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 </a:t>
                      </a:r>
                      <a:endParaRPr lang="en-US" sz="500" b="0" i="0" u="none" strike="noStrike"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Times New Roman"/>
                      </a:endParaRPr>
                    </a:p>
                  </a:txBody>
                  <a:tcPr marL="3988" marR="3988" marT="3988" marB="0" anchor="ctr"/>
                </a:tc>
              </a:tr>
              <a:tr h="226567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 </a:t>
                      </a:r>
                      <a:endParaRPr lang="en-US" sz="500" b="0" i="0" u="none" strike="noStrike">
                        <a:effectLst/>
                        <a:latin typeface="Arial"/>
                      </a:endParaRPr>
                    </a:p>
                  </a:txBody>
                  <a:tcPr marL="3988" marR="3988" marT="39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Middle School</a:t>
                      </a:r>
                      <a:endParaRPr lang="en-US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3988" marR="3988" marT="39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Freshman</a:t>
                      </a:r>
                      <a:endParaRPr lang="en-US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3988" marR="3988" marT="39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Sophomore</a:t>
                      </a:r>
                      <a:endParaRPr lang="en-US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3988" marR="3988" marT="39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Junior</a:t>
                      </a:r>
                      <a:endParaRPr lang="en-US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3988" marR="3988" marT="39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Senior</a:t>
                      </a:r>
                      <a:endParaRPr lang="en-US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3988" marR="3988" marT="3988" marB="0" anchor="ctr"/>
                </a:tc>
              </a:tr>
              <a:tr h="162365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 dirty="0">
                          <a:effectLst/>
                        </a:rPr>
                        <a:t>Coping</a:t>
                      </a:r>
                      <a:endParaRPr lang="en-US" sz="105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3988" marR="3988" marT="398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 smtClean="0">
                          <a:effectLst/>
                        </a:rPr>
                        <a:t>•</a:t>
                      </a:r>
                      <a:r>
                        <a:rPr lang="en-US" sz="9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900" u="none" strike="noStrike" dirty="0" smtClean="0">
                          <a:effectLst/>
                        </a:rPr>
                        <a:t>Decide what weekly chores you will</a:t>
                      </a:r>
                      <a:r>
                        <a:rPr lang="en-US" sz="900" u="none" strike="noStrike" baseline="0" dirty="0" smtClean="0">
                          <a:effectLst/>
                        </a:rPr>
                        <a:t> do.</a:t>
                      </a:r>
                      <a:r>
                        <a:rPr lang="en-US" sz="900" u="none" strike="noStrike" dirty="0" smtClean="0">
                          <a:effectLst/>
                        </a:rPr>
                        <a:t> </a:t>
                      </a:r>
                    </a:p>
                    <a:p>
                      <a:pPr algn="l" fontAlgn="ctr"/>
                      <a:r>
                        <a:rPr lang="en-US" sz="900" u="none" strike="noStrike" dirty="0" smtClean="0">
                          <a:effectLst/>
                        </a:rPr>
                        <a:t>• Do not change</a:t>
                      </a:r>
                      <a:r>
                        <a:rPr lang="en-US" sz="900" u="none" strike="noStrike" baseline="0" dirty="0" smtClean="0">
                          <a:effectLst/>
                        </a:rPr>
                        <a:t> boundaries</a:t>
                      </a:r>
                      <a:r>
                        <a:rPr lang="en-US" sz="900" u="none" strike="noStrike" dirty="0" smtClean="0">
                          <a:effectLst/>
                        </a:rPr>
                        <a:t> </a:t>
                      </a:r>
                      <a:r>
                        <a:rPr lang="en-US" sz="900" u="none" strike="noStrike" dirty="0">
                          <a:effectLst/>
                        </a:rPr>
                        <a:t>to make things </a:t>
                      </a:r>
                      <a:r>
                        <a:rPr lang="en-US" sz="900" u="none" strike="noStrike" dirty="0" smtClean="0">
                          <a:effectLst/>
                        </a:rPr>
                        <a:t>easier.       </a:t>
                      </a:r>
                      <a:endParaRPr lang="en-US" sz="9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3988" marR="3988" marT="3988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u="none" strike="noStrike" dirty="0" smtClean="0">
                          <a:effectLst/>
                        </a:rPr>
                        <a:t>•</a:t>
                      </a:r>
                      <a:r>
                        <a:rPr lang="en-US" sz="9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900" u="none" strike="noStrike" dirty="0" smtClean="0">
                          <a:effectLst/>
                        </a:rPr>
                        <a:t>Decide what additional weekly chores you will</a:t>
                      </a:r>
                      <a:r>
                        <a:rPr lang="en-US" sz="900" u="none" strike="noStrike" baseline="0" dirty="0" smtClean="0">
                          <a:effectLst/>
                        </a:rPr>
                        <a:t> do.</a:t>
                      </a:r>
                      <a:r>
                        <a:rPr lang="en-US" sz="900" u="none" strike="noStrike" dirty="0" smtClean="0">
                          <a:effectLst/>
                        </a:rPr>
                        <a:t> </a:t>
                      </a:r>
                    </a:p>
                    <a:p>
                      <a:pPr algn="l" fontAlgn="ctr"/>
                      <a:r>
                        <a:rPr lang="en-US" sz="900" u="none" strike="noStrike" dirty="0" smtClean="0">
                          <a:effectLst/>
                        </a:rPr>
                        <a:t>• Think</a:t>
                      </a:r>
                      <a:r>
                        <a:rPr lang="en-US" sz="900" u="none" strike="noStrike" baseline="0" dirty="0" smtClean="0">
                          <a:effectLst/>
                        </a:rPr>
                        <a:t> through how to solve simple issues on your own first before asking for help</a:t>
                      </a:r>
                      <a:r>
                        <a:rPr lang="en-US" sz="900" u="none" strike="noStrike" dirty="0" smtClean="0">
                          <a:effectLst/>
                        </a:rPr>
                        <a:t>. </a:t>
                      </a:r>
                    </a:p>
                    <a:p>
                      <a:pPr algn="l" fontAlgn="ctr"/>
                      <a:r>
                        <a:rPr lang="en-US" sz="900" u="none" strike="noStrike" dirty="0" smtClean="0">
                          <a:effectLst/>
                        </a:rPr>
                        <a:t>• Set</a:t>
                      </a:r>
                      <a:r>
                        <a:rPr lang="en-US" sz="900" u="none" strike="noStrike" baseline="0" dirty="0" smtClean="0">
                          <a:effectLst/>
                        </a:rPr>
                        <a:t> personal</a:t>
                      </a:r>
                      <a:r>
                        <a:rPr lang="en-US" sz="900" u="none" strike="noStrike" dirty="0" smtClean="0">
                          <a:effectLst/>
                        </a:rPr>
                        <a:t> limitations and boundaries and try to follow them. </a:t>
                      </a:r>
                      <a:endParaRPr lang="en-US" sz="9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3988" marR="3988" marT="398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 smtClean="0">
                          <a:effectLst/>
                        </a:rPr>
                        <a:t>• Continue improving skills from Freshman year.</a:t>
                      </a:r>
                    </a:p>
                    <a:p>
                      <a:pPr algn="l" fontAlgn="ctr"/>
                      <a:r>
                        <a:rPr lang="en-US" sz="900" u="none" strike="noStrike" dirty="0" smtClean="0">
                          <a:effectLst/>
                        </a:rPr>
                        <a:t>• </a:t>
                      </a:r>
                      <a:r>
                        <a:rPr lang="en-US" sz="900" u="none" strike="noStrike" dirty="0">
                          <a:effectLst/>
                        </a:rPr>
                        <a:t>Learn to take on more </a:t>
                      </a:r>
                      <a:r>
                        <a:rPr lang="en-US" sz="900" u="none" strike="noStrike" dirty="0" smtClean="0">
                          <a:effectLst/>
                        </a:rPr>
                        <a:t>responsibility.                    </a:t>
                      </a:r>
                      <a:r>
                        <a:rPr lang="en-US" sz="900" u="none" strike="noStrike" dirty="0">
                          <a:effectLst/>
                        </a:rPr>
                        <a:t>• Make sure you're diligent about completing chores/tasks without being asked repeatedly</a:t>
                      </a:r>
                      <a:r>
                        <a:rPr lang="en-US" sz="900" u="none" strike="noStrike" dirty="0" smtClean="0">
                          <a:effectLst/>
                        </a:rPr>
                        <a:t>.</a:t>
                      </a:r>
                    </a:p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u="none" strike="noStrike" dirty="0" smtClean="0">
                          <a:effectLst/>
                        </a:rPr>
                        <a:t>• Continue</a:t>
                      </a:r>
                      <a:r>
                        <a:rPr lang="en-US" sz="900" u="none" strike="noStrike" baseline="0" dirty="0" smtClean="0">
                          <a:effectLst/>
                        </a:rPr>
                        <a:t> with following personal</a:t>
                      </a:r>
                      <a:r>
                        <a:rPr lang="en-US" sz="900" u="none" strike="noStrike" dirty="0" smtClean="0">
                          <a:effectLst/>
                        </a:rPr>
                        <a:t> limitations and boundaries regularly.</a:t>
                      </a:r>
                      <a:endParaRPr lang="en-US" sz="900" b="0" i="0" u="none" strike="noStrike" dirty="0" smtClean="0">
                        <a:effectLst/>
                        <a:latin typeface="Times New Roman"/>
                      </a:endParaRPr>
                    </a:p>
                    <a:p>
                      <a:pPr algn="l" fontAlgn="ctr"/>
                      <a:endParaRPr lang="en-US" sz="9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3988" marR="3988" marT="3988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u="none" strike="noStrike" dirty="0" smtClean="0">
                          <a:effectLst/>
                        </a:rPr>
                        <a:t>• Continue improving skills from Sophomore year.</a:t>
                      </a:r>
                    </a:p>
                    <a:p>
                      <a:pPr algn="l" fontAlgn="ctr"/>
                      <a:r>
                        <a:rPr lang="en-US" sz="900" u="none" strike="noStrike" dirty="0" smtClean="0">
                          <a:effectLst/>
                        </a:rPr>
                        <a:t>• </a:t>
                      </a:r>
                      <a:r>
                        <a:rPr lang="en-US" sz="900" u="none" strike="noStrike" dirty="0">
                          <a:effectLst/>
                        </a:rPr>
                        <a:t>Increase level of detail of schedule as you get more involved academically…               • Anticipate how long it will take to complete assignments and a lot enough time.</a:t>
                      </a:r>
                      <a:endParaRPr lang="en-US" sz="900" b="0" i="0" u="none" strike="noStrike" dirty="0">
                        <a:effectLst/>
                        <a:latin typeface="Arial"/>
                      </a:endParaRPr>
                    </a:p>
                  </a:txBody>
                  <a:tcPr marL="3988" marR="3988" marT="3988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u="none" strike="noStrike" dirty="0" smtClean="0">
                          <a:effectLst/>
                        </a:rPr>
                        <a:t>• Continue improving skills from Junior year.</a:t>
                      </a:r>
                    </a:p>
                    <a:p>
                      <a:pPr algn="l" fontAlgn="ctr"/>
                      <a:r>
                        <a:rPr lang="en-US" sz="900" u="none" strike="noStrike" dirty="0" smtClean="0">
                          <a:effectLst/>
                        </a:rPr>
                        <a:t>• </a:t>
                      </a:r>
                      <a:r>
                        <a:rPr lang="en-US" sz="900" u="none" strike="noStrike" dirty="0">
                          <a:effectLst/>
                        </a:rPr>
                        <a:t>Begin to think about situations next year and how you'll adjust to them (</a:t>
                      </a:r>
                      <a:r>
                        <a:rPr lang="en-US" sz="900" u="none" strike="noStrike" dirty="0" err="1">
                          <a:effectLst/>
                        </a:rPr>
                        <a:t>i.e</a:t>
                      </a:r>
                      <a:r>
                        <a:rPr lang="en-US" sz="900" u="none" strike="noStrike" dirty="0">
                          <a:effectLst/>
                        </a:rPr>
                        <a:t> no 1:1 aide, inclement weather, wheelchair </a:t>
                      </a:r>
                      <a:r>
                        <a:rPr lang="en-US" sz="900" u="none" strike="noStrike" dirty="0" smtClean="0">
                          <a:effectLst/>
                        </a:rPr>
                        <a:t>or other technology problem…).</a:t>
                      </a:r>
                      <a:endParaRPr lang="en-US" sz="9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3988" marR="3988" marT="3988" marB="0" anchor="ctr"/>
                </a:tc>
              </a:tr>
              <a:tr h="225974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 dirty="0">
                          <a:effectLst/>
                        </a:rPr>
                        <a:t>Assistive Technology</a:t>
                      </a:r>
                      <a:endParaRPr lang="en-US" sz="105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3988" marR="3988" marT="398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</a:rPr>
                        <a:t>• </a:t>
                      </a:r>
                      <a:r>
                        <a:rPr lang="en-US" sz="900" u="none" strike="noStrike" dirty="0" smtClean="0">
                          <a:effectLst/>
                        </a:rPr>
                        <a:t>Consider possible products</a:t>
                      </a:r>
                      <a:r>
                        <a:rPr lang="en-US" sz="900" u="none" strike="noStrike" baseline="0" dirty="0" smtClean="0">
                          <a:effectLst/>
                        </a:rPr>
                        <a:t> that would help you to be more independent with studies or interacting with peers (i.e. cell phone, notebook, use of apps or programs. </a:t>
                      </a:r>
                      <a:r>
                        <a:rPr lang="en-US" sz="900" u="none" strike="noStrike" dirty="0" smtClean="0">
                          <a:effectLst/>
                        </a:rPr>
                        <a:t> </a:t>
                      </a:r>
                    </a:p>
                    <a:p>
                      <a:pPr algn="l" fontAlgn="ctr"/>
                      <a:r>
                        <a:rPr lang="en-US" sz="900" u="none" strike="noStrike" dirty="0" smtClean="0">
                          <a:effectLst/>
                        </a:rPr>
                        <a:t>• Discuss possible assistive technology products that IEP/504 team can</a:t>
                      </a:r>
                      <a:r>
                        <a:rPr lang="en-US" sz="900" u="none" strike="noStrike" baseline="0" dirty="0" smtClean="0">
                          <a:effectLst/>
                        </a:rPr>
                        <a:t> provide</a:t>
                      </a:r>
                      <a:r>
                        <a:rPr lang="en-US" sz="900" u="none" strike="noStrike" dirty="0" smtClean="0">
                          <a:effectLst/>
                        </a:rPr>
                        <a:t>.</a:t>
                      </a:r>
                      <a:endParaRPr lang="en-US" sz="9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3988" marR="3988" marT="398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</a:rPr>
                        <a:t>• </a:t>
                      </a:r>
                      <a:r>
                        <a:rPr lang="en-US" sz="900" u="none" strike="noStrike" dirty="0" smtClean="0">
                          <a:effectLst/>
                        </a:rPr>
                        <a:t>Begin</a:t>
                      </a:r>
                      <a:r>
                        <a:rPr lang="en-US" sz="900" u="none" strike="noStrike" baseline="0" dirty="0" smtClean="0">
                          <a:effectLst/>
                        </a:rPr>
                        <a:t> or continue</a:t>
                      </a:r>
                      <a:r>
                        <a:rPr lang="en-US" sz="900" u="none" strike="noStrike" dirty="0" smtClean="0">
                          <a:effectLst/>
                        </a:rPr>
                        <a:t> trying  products.</a:t>
                      </a:r>
                    </a:p>
                    <a:p>
                      <a:pPr algn="l" fontAlgn="ctr"/>
                      <a:r>
                        <a:rPr lang="en-US" sz="900" u="none" strike="noStrike" dirty="0" smtClean="0">
                          <a:effectLst/>
                        </a:rPr>
                        <a:t>• Put out</a:t>
                      </a:r>
                      <a:r>
                        <a:rPr lang="en-US" sz="900" u="none" strike="noStrike" baseline="0" dirty="0" smtClean="0">
                          <a:effectLst/>
                        </a:rPr>
                        <a:t> your best effort while</a:t>
                      </a:r>
                      <a:r>
                        <a:rPr lang="en-US" sz="900" u="none" strike="noStrike" dirty="0" smtClean="0">
                          <a:effectLst/>
                        </a:rPr>
                        <a:t> training/learning how to use the program even though it might be frustrating. </a:t>
                      </a:r>
                    </a:p>
                    <a:p>
                      <a:pPr algn="l" fontAlgn="ctr"/>
                      <a:r>
                        <a:rPr lang="en-US" sz="900" u="none" strike="noStrike" dirty="0" smtClean="0">
                          <a:effectLst/>
                        </a:rPr>
                        <a:t>• Reach</a:t>
                      </a:r>
                      <a:r>
                        <a:rPr lang="en-US" sz="900" u="none" strike="noStrike" baseline="0" dirty="0" smtClean="0">
                          <a:effectLst/>
                        </a:rPr>
                        <a:t> out to </a:t>
                      </a:r>
                      <a:r>
                        <a:rPr lang="en-US" sz="900" u="none" strike="noStrike" dirty="0" smtClean="0">
                          <a:effectLst/>
                        </a:rPr>
                        <a:t>Dept</a:t>
                      </a:r>
                      <a:r>
                        <a:rPr lang="en-US" sz="900" u="none" strike="noStrike" dirty="0">
                          <a:effectLst/>
                        </a:rPr>
                        <a:t>. of Human Services and school </a:t>
                      </a:r>
                      <a:r>
                        <a:rPr lang="en-US" sz="900" u="none" strike="noStrike" dirty="0" smtClean="0">
                          <a:effectLst/>
                        </a:rPr>
                        <a:t>district for funding of these items.                                </a:t>
                      </a:r>
                      <a:r>
                        <a:rPr lang="en-US" sz="900" u="none" strike="noStrike" dirty="0">
                          <a:effectLst/>
                        </a:rPr>
                        <a:t>• Keep </a:t>
                      </a:r>
                      <a:r>
                        <a:rPr lang="en-US" sz="900" u="none" strike="noStrike" dirty="0" smtClean="0">
                          <a:effectLst/>
                        </a:rPr>
                        <a:t>trying/looking at other products </a:t>
                      </a:r>
                      <a:r>
                        <a:rPr lang="en-US" sz="900" u="none" strike="noStrike" dirty="0">
                          <a:effectLst/>
                        </a:rPr>
                        <a:t>incase one might be </a:t>
                      </a:r>
                      <a:r>
                        <a:rPr lang="en-US" sz="900" u="none" strike="noStrike" dirty="0" smtClean="0">
                          <a:effectLst/>
                        </a:rPr>
                        <a:t>better than what you are currently using.</a:t>
                      </a:r>
                      <a:endParaRPr lang="en-US" sz="9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3988" marR="3988" marT="3988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u="none" strike="noStrike" dirty="0" smtClean="0">
                          <a:effectLst/>
                        </a:rPr>
                        <a:t>• Continue improving skills from Freshman year.</a:t>
                      </a:r>
                    </a:p>
                    <a:p>
                      <a:pPr algn="l" fontAlgn="ctr"/>
                      <a:r>
                        <a:rPr lang="en-US" sz="900" u="none" strike="noStrike" dirty="0" smtClean="0">
                          <a:effectLst/>
                        </a:rPr>
                        <a:t>• Use assistive </a:t>
                      </a:r>
                      <a:r>
                        <a:rPr lang="en-US" sz="900" u="none" strike="noStrike" dirty="0">
                          <a:effectLst/>
                        </a:rPr>
                        <a:t>technology to complete </a:t>
                      </a:r>
                      <a:r>
                        <a:rPr lang="en-US" sz="900" u="none" strike="noStrike" dirty="0" smtClean="0">
                          <a:effectLst/>
                        </a:rPr>
                        <a:t>more things (personal/school related) on your own.        </a:t>
                      </a:r>
                    </a:p>
                    <a:p>
                      <a:pPr algn="l" fontAlgn="ctr"/>
                      <a:r>
                        <a:rPr lang="en-US" sz="900" u="none" strike="noStrike" dirty="0" smtClean="0">
                          <a:effectLst/>
                        </a:rPr>
                        <a:t>•</a:t>
                      </a:r>
                      <a:r>
                        <a:rPr lang="en-US" sz="9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900" u="none" strike="noStrike" dirty="0" smtClean="0">
                          <a:effectLst/>
                        </a:rPr>
                        <a:t>Talk </a:t>
                      </a:r>
                      <a:r>
                        <a:rPr lang="en-US" sz="900" u="none" strike="noStrike" dirty="0">
                          <a:effectLst/>
                        </a:rPr>
                        <a:t>with </a:t>
                      </a:r>
                      <a:r>
                        <a:rPr lang="en-US" sz="900" u="none" strike="noStrike" dirty="0" smtClean="0">
                          <a:effectLst/>
                        </a:rPr>
                        <a:t>others </a:t>
                      </a:r>
                      <a:r>
                        <a:rPr lang="en-US" sz="900" u="none" strike="noStrike" dirty="0">
                          <a:effectLst/>
                        </a:rPr>
                        <a:t>who use </a:t>
                      </a:r>
                      <a:r>
                        <a:rPr lang="en-US" sz="900" u="none" strike="noStrike" dirty="0" smtClean="0">
                          <a:effectLst/>
                        </a:rPr>
                        <a:t>the same products to learn  the</a:t>
                      </a:r>
                      <a:r>
                        <a:rPr lang="en-US" sz="900" u="none" strike="noStrike" baseline="0" dirty="0" smtClean="0">
                          <a:effectLst/>
                        </a:rPr>
                        <a:t> “tricks” of making it easier or faster</a:t>
                      </a:r>
                      <a:r>
                        <a:rPr lang="en-US" sz="900" u="none" strike="noStrike" dirty="0" smtClean="0">
                          <a:effectLst/>
                        </a:rPr>
                        <a:t>. </a:t>
                      </a:r>
                      <a:endParaRPr lang="en-US" sz="9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3988" marR="3988" marT="398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 smtClean="0">
                          <a:effectLst/>
                        </a:rPr>
                        <a:t>• Continue improving skills from Sophomore year.</a:t>
                      </a:r>
                    </a:p>
                    <a:p>
                      <a:pPr algn="l" fontAlgn="ctr"/>
                      <a:r>
                        <a:rPr lang="en-US" sz="900" u="none" strike="noStrike" dirty="0" smtClean="0">
                          <a:effectLst/>
                        </a:rPr>
                        <a:t>• </a:t>
                      </a:r>
                      <a:r>
                        <a:rPr lang="en-US" sz="900" u="none" strike="noStrike" dirty="0">
                          <a:effectLst/>
                        </a:rPr>
                        <a:t>Begin talking to DHS Counselor about their ability to assist with </a:t>
                      </a:r>
                      <a:r>
                        <a:rPr lang="en-US" sz="900" u="none" strike="noStrike" dirty="0" smtClean="0">
                          <a:effectLst/>
                        </a:rPr>
                        <a:t>getting you products that you</a:t>
                      </a:r>
                      <a:r>
                        <a:rPr lang="en-US" sz="900" u="none" strike="noStrike" baseline="0" dirty="0" smtClean="0">
                          <a:effectLst/>
                        </a:rPr>
                        <a:t> belong to you, not the school</a:t>
                      </a:r>
                      <a:r>
                        <a:rPr lang="en-US" sz="900" u="none" strike="noStrike" dirty="0" smtClean="0">
                          <a:effectLst/>
                        </a:rPr>
                        <a:t>.                         </a:t>
                      </a:r>
                      <a:r>
                        <a:rPr lang="en-US" sz="900" u="none" strike="noStrike" dirty="0">
                          <a:effectLst/>
                        </a:rPr>
                        <a:t>• Ask questions during college visits about what </a:t>
                      </a:r>
                      <a:r>
                        <a:rPr lang="en-US" sz="900" u="none" strike="noStrike" dirty="0" smtClean="0">
                          <a:effectLst/>
                        </a:rPr>
                        <a:t>Assistive Technology </a:t>
                      </a:r>
                      <a:r>
                        <a:rPr lang="en-US" sz="900" u="none" strike="noStrike" dirty="0">
                          <a:effectLst/>
                        </a:rPr>
                        <a:t>services they </a:t>
                      </a:r>
                      <a:r>
                        <a:rPr lang="en-US" sz="900" u="none" strike="noStrike" dirty="0" smtClean="0">
                          <a:effectLst/>
                        </a:rPr>
                        <a:t>support (i.e</a:t>
                      </a:r>
                      <a:r>
                        <a:rPr lang="en-US" sz="900" u="none" strike="noStrike" baseline="0" dirty="0" smtClean="0">
                          <a:effectLst/>
                        </a:rPr>
                        <a:t>. text conversion, dragon naturally speaking for exams..</a:t>
                      </a:r>
                      <a:r>
                        <a:rPr lang="en-US" sz="900" u="none" strike="noStrike" dirty="0" smtClean="0">
                          <a:effectLst/>
                        </a:rPr>
                        <a:t>.)</a:t>
                      </a:r>
                      <a:endParaRPr lang="en-US" sz="9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3988" marR="3988" marT="3988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u="none" strike="noStrike" dirty="0" smtClean="0">
                          <a:effectLst/>
                        </a:rPr>
                        <a:t>• Continue improving skills from Junior year.</a:t>
                      </a:r>
                    </a:p>
                    <a:p>
                      <a:pPr algn="l" fontAlgn="ctr"/>
                      <a:r>
                        <a:rPr lang="en-US" sz="900" u="none" strike="noStrike" dirty="0" smtClean="0">
                          <a:effectLst/>
                        </a:rPr>
                        <a:t>• Discuss </a:t>
                      </a:r>
                      <a:r>
                        <a:rPr lang="en-US" sz="900" u="none" strike="noStrike" dirty="0">
                          <a:effectLst/>
                        </a:rPr>
                        <a:t>newer technology with Dept. of Human Services Counselor and acquiring this technology for permanent use.                                        • Transfer voice files from school computers to new equipment before graduation.                            • </a:t>
                      </a:r>
                      <a:r>
                        <a:rPr lang="en-US" sz="900" u="none" strike="noStrike" dirty="0" smtClean="0">
                          <a:effectLst/>
                        </a:rPr>
                        <a:t>Ask questions during college visits about what Assistive Technology services they support (i.e</a:t>
                      </a:r>
                      <a:r>
                        <a:rPr lang="en-US" sz="900" u="none" strike="noStrike" baseline="0" dirty="0" smtClean="0">
                          <a:effectLst/>
                        </a:rPr>
                        <a:t>. text conversion, dragon naturally speaking for exams..</a:t>
                      </a:r>
                      <a:r>
                        <a:rPr lang="en-US" sz="900" u="none" strike="noStrike" dirty="0" smtClean="0">
                          <a:effectLst/>
                        </a:rPr>
                        <a:t>.).</a:t>
                      </a:r>
                    </a:p>
                  </a:txBody>
                  <a:tcPr marL="3988" marR="3988" marT="3988" marB="0" anchor="ctr"/>
                </a:tc>
              </a:tr>
              <a:tr h="236923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 dirty="0">
                          <a:effectLst/>
                        </a:rPr>
                        <a:t>Time Management</a:t>
                      </a:r>
                      <a:endParaRPr lang="en-US" sz="105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3988" marR="3988" marT="398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</a:rPr>
                        <a:t>• Begin wearing a watch to manage your time. </a:t>
                      </a:r>
                      <a:endParaRPr lang="en-US" sz="900" u="none" strike="noStrike" dirty="0" smtClean="0">
                        <a:effectLst/>
                      </a:endParaRPr>
                    </a:p>
                    <a:p>
                      <a:pPr algn="l" fontAlgn="ctr"/>
                      <a:r>
                        <a:rPr lang="en-US" sz="900" u="none" strike="noStrike" dirty="0" smtClean="0">
                          <a:effectLst/>
                        </a:rPr>
                        <a:t>• Keep track of assignments and other commitments</a:t>
                      </a:r>
                      <a:r>
                        <a:rPr lang="en-US" sz="9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900" u="none" strike="noStrike" dirty="0" smtClean="0">
                          <a:effectLst/>
                        </a:rPr>
                        <a:t>in a planner</a:t>
                      </a:r>
                      <a:r>
                        <a:rPr lang="en-US" sz="900" u="none" strike="noStrike" baseline="0" dirty="0" smtClean="0">
                          <a:effectLst/>
                        </a:rPr>
                        <a:t> or calendar.</a:t>
                      </a:r>
                      <a:endParaRPr lang="en-US" sz="9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3988" marR="3988" marT="398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</a:rPr>
                        <a:t>• Recognize that time management is </a:t>
                      </a:r>
                      <a:r>
                        <a:rPr lang="en-US" sz="900" u="none" strike="noStrike" dirty="0" smtClean="0">
                          <a:effectLst/>
                        </a:rPr>
                        <a:t>simply ---managing </a:t>
                      </a:r>
                      <a:r>
                        <a:rPr lang="en-US" sz="900" u="none" strike="noStrike" dirty="0">
                          <a:effectLst/>
                        </a:rPr>
                        <a:t>your life more </a:t>
                      </a:r>
                      <a:r>
                        <a:rPr lang="en-US" sz="900" u="none" strike="noStrike" dirty="0" smtClean="0">
                          <a:effectLst/>
                        </a:rPr>
                        <a:t>efficiently</a:t>
                      </a:r>
                      <a:r>
                        <a:rPr lang="en-US" sz="900" u="none" strike="noStrike" dirty="0">
                          <a:effectLst/>
                        </a:rPr>
                        <a:t>.                   </a:t>
                      </a:r>
                      <a:endParaRPr lang="en-US" sz="900" u="none" strike="noStrike" dirty="0" smtClean="0">
                        <a:effectLst/>
                      </a:endParaRPr>
                    </a:p>
                    <a:p>
                      <a:pPr algn="l" fontAlgn="ctr"/>
                      <a:r>
                        <a:rPr lang="en-US" sz="900" u="none" strike="noStrike" dirty="0" smtClean="0">
                          <a:effectLst/>
                        </a:rPr>
                        <a:t>• </a:t>
                      </a:r>
                      <a:r>
                        <a:rPr lang="en-US" sz="900" u="none" strike="noStrike" dirty="0">
                          <a:effectLst/>
                        </a:rPr>
                        <a:t>Explore other ways of keeping track of assignments (tape </a:t>
                      </a:r>
                      <a:r>
                        <a:rPr lang="en-US" sz="900" u="none" strike="noStrike" dirty="0" smtClean="0">
                          <a:effectLst/>
                        </a:rPr>
                        <a:t>recorder, smart pen</a:t>
                      </a:r>
                      <a:r>
                        <a:rPr lang="en-US" sz="900" u="none" strike="noStrike" baseline="0" dirty="0" smtClean="0">
                          <a:effectLst/>
                        </a:rPr>
                        <a:t> i.e. </a:t>
                      </a:r>
                      <a:r>
                        <a:rPr lang="en-US" sz="900" u="none" strike="noStrike" baseline="0" dirty="0" err="1" smtClean="0">
                          <a:effectLst/>
                        </a:rPr>
                        <a:t>livescribe</a:t>
                      </a:r>
                      <a:r>
                        <a:rPr lang="en-US" sz="900" u="none" strike="noStrike" dirty="0" smtClean="0">
                          <a:effectLst/>
                        </a:rPr>
                        <a:t>…).</a:t>
                      </a:r>
                      <a:endParaRPr lang="en-US" sz="9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3988" marR="3988" marT="398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 smtClean="0">
                          <a:effectLst/>
                        </a:rPr>
                        <a:t>• Continue improving skills from Freshman year.</a:t>
                      </a:r>
                    </a:p>
                    <a:p>
                      <a:pPr algn="l" fontAlgn="ctr"/>
                      <a:r>
                        <a:rPr lang="en-US" sz="900" u="none" strike="noStrike" dirty="0" smtClean="0">
                          <a:effectLst/>
                        </a:rPr>
                        <a:t>• </a:t>
                      </a:r>
                      <a:r>
                        <a:rPr lang="en-US" sz="900" u="none" strike="noStrike" dirty="0">
                          <a:effectLst/>
                        </a:rPr>
                        <a:t>Begin managing schedule on a calendar or on the computer. Keep track of assignments, activities…                       • Break habit of keeping track of everything in your head</a:t>
                      </a:r>
                      <a:r>
                        <a:rPr lang="en-US" sz="900" u="none" strike="noStrike" dirty="0" smtClean="0">
                          <a:effectLst/>
                        </a:rPr>
                        <a:t>.</a:t>
                      </a:r>
                    </a:p>
                    <a:p>
                      <a:pPr algn="l" fontAlgn="ctr"/>
                      <a:endParaRPr lang="en-US" sz="900" b="0" i="0" u="none" strike="noStrike" dirty="0">
                        <a:effectLst/>
                        <a:latin typeface="Arial"/>
                      </a:endParaRPr>
                    </a:p>
                  </a:txBody>
                  <a:tcPr marL="3988" marR="3988" marT="398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 smtClean="0">
                          <a:effectLst/>
                        </a:rPr>
                        <a:t>• Continue improving skills from Sophomore year.</a:t>
                      </a:r>
                    </a:p>
                    <a:p>
                      <a:pPr algn="l" fontAlgn="ctr"/>
                      <a:r>
                        <a:rPr lang="en-US" sz="900" u="none" strike="noStrike" dirty="0" smtClean="0">
                          <a:effectLst/>
                        </a:rPr>
                        <a:t>• </a:t>
                      </a:r>
                      <a:r>
                        <a:rPr lang="en-US" sz="900" u="none" strike="noStrike" dirty="0">
                          <a:effectLst/>
                        </a:rPr>
                        <a:t>Look at places where you can volunteer that </a:t>
                      </a:r>
                      <a:r>
                        <a:rPr lang="en-US" sz="900" u="none" strike="noStrike" dirty="0" smtClean="0">
                          <a:effectLst/>
                        </a:rPr>
                        <a:t>are</a:t>
                      </a:r>
                      <a:r>
                        <a:rPr lang="en-US" sz="9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900" u="none" strike="noStrike" dirty="0" smtClean="0">
                          <a:effectLst/>
                        </a:rPr>
                        <a:t>interesting - great </a:t>
                      </a:r>
                      <a:r>
                        <a:rPr lang="en-US" sz="900" u="none" strike="noStrike" dirty="0">
                          <a:effectLst/>
                        </a:rPr>
                        <a:t>for </a:t>
                      </a:r>
                      <a:r>
                        <a:rPr lang="en-US" sz="900" u="none" strike="noStrike" dirty="0" smtClean="0">
                          <a:effectLst/>
                        </a:rPr>
                        <a:t>college/ employment</a:t>
                      </a:r>
                      <a:r>
                        <a:rPr lang="en-US" sz="9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900" u="none" strike="noStrike" dirty="0" smtClean="0">
                          <a:effectLst/>
                        </a:rPr>
                        <a:t>applications.            </a:t>
                      </a:r>
                    </a:p>
                    <a:p>
                      <a:pPr algn="l" fontAlgn="ctr"/>
                      <a:r>
                        <a:rPr lang="en-US" sz="900" u="none" strike="noStrike" dirty="0" smtClean="0">
                          <a:effectLst/>
                        </a:rPr>
                        <a:t>• </a:t>
                      </a:r>
                      <a:r>
                        <a:rPr lang="en-US" sz="900" u="none" strike="noStrike" dirty="0">
                          <a:effectLst/>
                        </a:rPr>
                        <a:t>Continue journaling and review past entries to see how much </a:t>
                      </a:r>
                      <a:r>
                        <a:rPr lang="en-US" sz="900" u="none" strike="noStrike" dirty="0" smtClean="0">
                          <a:effectLst/>
                        </a:rPr>
                        <a:t>you've</a:t>
                      </a:r>
                      <a:r>
                        <a:rPr lang="en-US" sz="900" u="none" strike="noStrike" baseline="0" dirty="0" smtClean="0">
                          <a:effectLst/>
                        </a:rPr>
                        <a:t> improved</a:t>
                      </a:r>
                      <a:r>
                        <a:rPr lang="en-US" sz="900" u="none" strike="noStrike" dirty="0" smtClean="0">
                          <a:effectLst/>
                        </a:rPr>
                        <a:t>.    </a:t>
                      </a:r>
                      <a:endParaRPr lang="en-US" sz="9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3988" marR="3988" marT="3988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u="none" strike="noStrike" dirty="0" smtClean="0">
                          <a:effectLst/>
                        </a:rPr>
                        <a:t>• Continue improving skills from Junior year.</a:t>
                      </a:r>
                    </a:p>
                    <a:p>
                      <a:pPr algn="l" fontAlgn="ctr"/>
                      <a:r>
                        <a:rPr lang="en-US" sz="900" u="none" strike="noStrike" dirty="0" smtClean="0">
                          <a:effectLst/>
                        </a:rPr>
                        <a:t>• Planning your day can help you accomplish more and feel more in control of your life.                               • Write a to-do list, putting the most important tasks at the top.                                        • Keep a schedule of your daily activities to minimize conflicts and last-minute rushes.  </a:t>
                      </a:r>
                    </a:p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u="none" strike="noStrike" dirty="0" smtClean="0">
                          <a:effectLst/>
                        </a:rPr>
                        <a:t>• Review</a:t>
                      </a:r>
                      <a:r>
                        <a:rPr lang="en-US" sz="900" u="none" strike="noStrike" baseline="0" dirty="0" smtClean="0">
                          <a:effectLst/>
                        </a:rPr>
                        <a:t> Module 4 under H.S. Mentoring at: www.</a:t>
                      </a:r>
                      <a:r>
                        <a:rPr lang="en-US" sz="900" u="none" strike="noStrike" dirty="0" smtClean="0">
                          <a:effectLst/>
                        </a:rPr>
                        <a:t>disability.illinois.edu/beckwith-residential-support-services-nugent-hall/getting-started-nugent-hall/prospective-student for any final tips.</a:t>
                      </a:r>
                      <a:endParaRPr lang="en-US" sz="900" b="0" i="0" u="none" strike="noStrike" dirty="0" smtClean="0">
                        <a:effectLst/>
                        <a:latin typeface="Times New Roman"/>
                      </a:endParaRPr>
                    </a:p>
                    <a:p>
                      <a:pPr algn="l" fontAlgn="ctr"/>
                      <a:endParaRPr lang="en-US" sz="9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3988" marR="3988" marT="3988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39761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5232757"/>
              </p:ext>
            </p:extLst>
          </p:nvPr>
        </p:nvGraphicFramePr>
        <p:xfrm>
          <a:off x="0" y="0"/>
          <a:ext cx="4571999" cy="6858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21894"/>
                <a:gridCol w="790106"/>
                <a:gridCol w="721637"/>
                <a:gridCol w="894573"/>
                <a:gridCol w="721894"/>
                <a:gridCol w="721895"/>
              </a:tblGrid>
              <a:tr h="348649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Transition </a:t>
                      </a:r>
                      <a:r>
                        <a:rPr lang="en-US" sz="1600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Guide for Students and Families</a:t>
                      </a:r>
                      <a:r>
                        <a:rPr lang="en-US" sz="1600" u="none" strike="noStrike" dirty="0">
                          <a:effectLst/>
                        </a:rPr>
                        <a:t> </a:t>
                      </a:r>
                      <a:endParaRPr lang="en-US" sz="16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5400" marR="5400" marT="540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6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5400" marR="5400" marT="5400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endParaRPr lang="en-US" sz="800" b="1" i="0" u="none" strike="noStrike" dirty="0"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Times New Roman"/>
                      </a:endParaRPr>
                    </a:p>
                  </a:txBody>
                  <a:tcPr marL="5400" marR="5400" marT="5400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endParaRPr lang="en-US" sz="600" b="0" i="0" u="none" strike="noStrike" dirty="0"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Times New Roman"/>
                      </a:endParaRPr>
                    </a:p>
                  </a:txBody>
                  <a:tcPr marL="5400" marR="5400" marT="5400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endParaRPr lang="en-US" sz="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5400" marR="5400" marT="5400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endParaRPr lang="en-US" sz="600" b="0" i="0" u="none" strike="noStrike" dirty="0"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Times New Roman"/>
                      </a:endParaRPr>
                    </a:p>
                  </a:txBody>
                  <a:tcPr marL="5400" marR="5400" marT="5400" marB="0" anchor="ctr"/>
                </a:tc>
              </a:tr>
              <a:tr h="333052"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effectLst/>
                        <a:latin typeface="Arial"/>
                      </a:endParaRPr>
                    </a:p>
                  </a:txBody>
                  <a:tcPr marL="5400" marR="5400" marT="540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1" u="none" strike="noStrike" dirty="0">
                          <a:effectLst/>
                        </a:rPr>
                        <a:t>Middle School</a:t>
                      </a:r>
                      <a:endParaRPr lang="en-US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5400" marR="5400" marT="540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1" u="none" strike="noStrike" dirty="0">
                          <a:effectLst/>
                        </a:rPr>
                        <a:t>Freshman</a:t>
                      </a:r>
                      <a:endParaRPr lang="en-US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5400" marR="5400" marT="540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1" u="none" strike="noStrike" dirty="0">
                          <a:effectLst/>
                        </a:rPr>
                        <a:t>Sophomore</a:t>
                      </a:r>
                      <a:endParaRPr lang="en-US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5400" marR="5400" marT="540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1" u="none" strike="noStrike" dirty="0">
                          <a:effectLst/>
                        </a:rPr>
                        <a:t>Junior</a:t>
                      </a:r>
                      <a:endParaRPr lang="en-US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5400" marR="5400" marT="540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1" u="none" strike="noStrike" dirty="0">
                          <a:effectLst/>
                        </a:rPr>
                        <a:t>Senior</a:t>
                      </a:r>
                      <a:endParaRPr lang="en-US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5400" marR="5400" marT="5400" marB="0" anchor="ctr"/>
                </a:tc>
              </a:tr>
              <a:tr h="379102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 dirty="0">
                          <a:effectLst/>
                        </a:rPr>
                        <a:t>Self-Advocacy</a:t>
                      </a:r>
                      <a:endParaRPr lang="en-US" sz="105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5400" marR="5400" marT="54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 dirty="0">
                          <a:effectLst/>
                        </a:rPr>
                        <a:t>• Identify and describe disability using proper terms.                                  • Self-Identify where assistance is </a:t>
                      </a:r>
                      <a:r>
                        <a:rPr lang="en-US" sz="800" u="none" strike="noStrike" dirty="0" smtClean="0">
                          <a:effectLst/>
                        </a:rPr>
                        <a:t>needed.              </a:t>
                      </a:r>
                      <a:r>
                        <a:rPr lang="en-US" sz="800" u="none" strike="noStrike" dirty="0">
                          <a:effectLst/>
                        </a:rPr>
                        <a:t>• Attend IEP meetings, comment when appropriate.</a:t>
                      </a:r>
                      <a:endParaRPr lang="en-US" sz="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5400" marR="5400" marT="54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 dirty="0">
                          <a:effectLst/>
                        </a:rPr>
                        <a:t>• Begin paying more attention in medical visits, and with issues pertaining to personal care.                                     • Participate in IEP Meetings.</a:t>
                      </a:r>
                      <a:endParaRPr lang="en-US" sz="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5400" marR="5400" marT="540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u="none" strike="noStrike" dirty="0" smtClean="0">
                          <a:effectLst/>
                        </a:rPr>
                        <a:t>• Continue improving skills from Freshman year.</a:t>
                      </a:r>
                    </a:p>
                    <a:p>
                      <a:pPr algn="l" fontAlgn="ctr"/>
                      <a:r>
                        <a:rPr lang="en-US" sz="800" u="none" strike="noStrike" dirty="0" smtClean="0">
                          <a:effectLst/>
                        </a:rPr>
                        <a:t>• </a:t>
                      </a:r>
                      <a:r>
                        <a:rPr lang="en-US" sz="800" u="none" strike="noStrike" dirty="0">
                          <a:effectLst/>
                        </a:rPr>
                        <a:t>Be active contributor in IEP meeting begin talking about transition post-graduation</a:t>
                      </a:r>
                      <a:r>
                        <a:rPr lang="en-US" sz="800" u="none" strike="noStrike" dirty="0" smtClean="0">
                          <a:effectLst/>
                        </a:rPr>
                        <a:t>.               </a:t>
                      </a:r>
                      <a:r>
                        <a:rPr lang="en-US" sz="800" u="none" strike="noStrike" dirty="0">
                          <a:effectLst/>
                        </a:rPr>
                        <a:t>• Be active </a:t>
                      </a:r>
                      <a:r>
                        <a:rPr lang="en-US" sz="800" u="none" strike="noStrike" dirty="0" smtClean="0">
                          <a:effectLst/>
                        </a:rPr>
                        <a:t>part of </a:t>
                      </a:r>
                      <a:r>
                        <a:rPr lang="en-US" sz="800" u="none" strike="noStrike" dirty="0">
                          <a:effectLst/>
                        </a:rPr>
                        <a:t>MD </a:t>
                      </a:r>
                      <a:r>
                        <a:rPr lang="en-US" sz="800" u="none" strike="noStrike" dirty="0" smtClean="0">
                          <a:effectLst/>
                        </a:rPr>
                        <a:t>visits – Know why you take each medications, you should explain how</a:t>
                      </a:r>
                      <a:r>
                        <a:rPr lang="en-US" sz="800" u="none" strike="noStrike" baseline="0" dirty="0" smtClean="0">
                          <a:effectLst/>
                        </a:rPr>
                        <a:t> you feel, not your parent</a:t>
                      </a:r>
                      <a:r>
                        <a:rPr lang="en-US" sz="800" u="none" strike="noStrike" dirty="0" smtClean="0">
                          <a:effectLst/>
                        </a:rPr>
                        <a:t>.</a:t>
                      </a:r>
                      <a:endParaRPr lang="en-US" sz="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5400" marR="5400" marT="540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u="none" strike="noStrike" dirty="0" smtClean="0">
                          <a:effectLst/>
                        </a:rPr>
                        <a:t>• Continue improving skills from Sophomore year.</a:t>
                      </a:r>
                    </a:p>
                    <a:p>
                      <a:pPr algn="l" fontAlgn="ctr"/>
                      <a:r>
                        <a:rPr lang="en-US" sz="800" u="none" strike="noStrike" dirty="0" smtClean="0">
                          <a:effectLst/>
                        </a:rPr>
                        <a:t>• Lead </a:t>
                      </a:r>
                      <a:r>
                        <a:rPr lang="en-US" sz="800" u="none" strike="noStrike" dirty="0">
                          <a:effectLst/>
                        </a:rPr>
                        <a:t>IEP meetings and discuss </a:t>
                      </a:r>
                      <a:r>
                        <a:rPr lang="en-US" sz="800" u="none" strike="noStrike" dirty="0" smtClean="0">
                          <a:effectLst/>
                        </a:rPr>
                        <a:t> your transition </a:t>
                      </a:r>
                      <a:r>
                        <a:rPr lang="en-US" sz="800" u="none" strike="noStrike" dirty="0">
                          <a:effectLst/>
                        </a:rPr>
                        <a:t>plans </a:t>
                      </a:r>
                      <a:r>
                        <a:rPr lang="en-US" sz="800" u="none" strike="noStrike" dirty="0" smtClean="0">
                          <a:effectLst/>
                        </a:rPr>
                        <a:t>in detail-</a:t>
                      </a:r>
                      <a:r>
                        <a:rPr lang="en-US" sz="800" u="none" strike="noStrike" baseline="0" dirty="0" smtClean="0">
                          <a:effectLst/>
                        </a:rPr>
                        <a:t> be prepared to explain why</a:t>
                      </a:r>
                    </a:p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u="none" strike="noStrike" dirty="0" smtClean="0">
                          <a:effectLst/>
                        </a:rPr>
                        <a:t>• </a:t>
                      </a:r>
                      <a:r>
                        <a:rPr lang="en-US" sz="800" u="none" strike="noStrike" baseline="0" dirty="0" smtClean="0">
                          <a:effectLst/>
                        </a:rPr>
                        <a:t>Make a plan of what you think you need to succeed.</a:t>
                      </a:r>
                    </a:p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u="none" strike="noStrike" dirty="0" smtClean="0">
                          <a:effectLst/>
                        </a:rPr>
                        <a:t>• When appropriate, speak out on topics of interest.            </a:t>
                      </a:r>
                      <a:endParaRPr lang="en-US" sz="800" u="none" strike="noStrike" baseline="0" dirty="0" smtClean="0">
                        <a:effectLst/>
                      </a:endParaRPr>
                    </a:p>
                    <a:p>
                      <a:pPr algn="l" fontAlgn="ctr"/>
                      <a:endParaRPr lang="en-US" sz="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5400" marR="5400" marT="540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u="none" strike="noStrike" dirty="0" smtClean="0">
                          <a:effectLst/>
                        </a:rPr>
                        <a:t>• Continue improving skills from Junior year.</a:t>
                      </a:r>
                    </a:p>
                    <a:p>
                      <a:pPr algn="l" rtl="0" fontAlgn="ctr"/>
                      <a:r>
                        <a:rPr lang="en-US" sz="800" u="none" strike="noStrike" dirty="0" smtClean="0">
                          <a:effectLst/>
                        </a:rPr>
                        <a:t>• Keep running your IEP meeting and follow through with transition plans.</a:t>
                      </a:r>
                    </a:p>
                    <a:p>
                      <a:pPr algn="l" rtl="0" fontAlgn="ctr"/>
                      <a:r>
                        <a:rPr lang="en-US" sz="800" u="none" strike="noStrike" dirty="0" smtClean="0">
                          <a:effectLst/>
                        </a:rPr>
                        <a:t>• Continue</a:t>
                      </a:r>
                      <a:r>
                        <a:rPr lang="en-US" sz="800" u="none" strike="noStrike" baseline="0" dirty="0" smtClean="0">
                          <a:effectLst/>
                        </a:rPr>
                        <a:t> to complete items on plan or revise if necessary. </a:t>
                      </a:r>
                    </a:p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u="none" strike="noStrike" dirty="0" smtClean="0">
                          <a:effectLst/>
                        </a:rPr>
                        <a:t>• Review</a:t>
                      </a:r>
                      <a:r>
                        <a:rPr lang="en-US" sz="800" u="none" strike="noStrike" baseline="0" dirty="0" smtClean="0">
                          <a:effectLst/>
                        </a:rPr>
                        <a:t> Module 4 under H.S. Mentoring at: www.</a:t>
                      </a:r>
                      <a:r>
                        <a:rPr lang="en-US" sz="800" u="none" strike="noStrike" dirty="0" smtClean="0">
                          <a:effectLst/>
                        </a:rPr>
                        <a:t>disability.illinois.edu/beckwith-residential-support-services-nugent-hall/getting-started-nugent-hall/prospective-student for any final tips.</a:t>
                      </a:r>
                      <a:endParaRPr lang="en-US" sz="800" b="0" i="0" u="none" strike="noStrike" dirty="0" smtClean="0">
                        <a:effectLst/>
                        <a:latin typeface="Times New Roman"/>
                      </a:endParaRPr>
                    </a:p>
                  </a:txBody>
                  <a:tcPr marL="5400" marR="5400" marT="5400" marB="0" anchor="ctr"/>
                </a:tc>
              </a:tr>
              <a:tr h="238527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 dirty="0">
                          <a:effectLst/>
                        </a:rPr>
                        <a:t>Self-Confidence</a:t>
                      </a:r>
                      <a:endParaRPr lang="en-US" sz="105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5400" marR="5400" marT="54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 dirty="0">
                          <a:effectLst/>
                        </a:rPr>
                        <a:t>• Having students try </a:t>
                      </a:r>
                      <a:r>
                        <a:rPr lang="en-US" sz="800" u="none" strike="noStrike" dirty="0" smtClean="0">
                          <a:effectLst/>
                        </a:rPr>
                        <a:t>out a new activity.                                 </a:t>
                      </a:r>
                      <a:r>
                        <a:rPr lang="en-US" sz="800" u="none" strike="noStrike" dirty="0">
                          <a:effectLst/>
                        </a:rPr>
                        <a:t>• Have student make all plans for a family </a:t>
                      </a:r>
                      <a:r>
                        <a:rPr lang="en-US" sz="800" u="none" strike="noStrike" dirty="0" smtClean="0">
                          <a:effectLst/>
                        </a:rPr>
                        <a:t>outing.</a:t>
                      </a:r>
                    </a:p>
                    <a:p>
                      <a:pPr algn="l" fontAlgn="ctr"/>
                      <a:r>
                        <a:rPr lang="en-US" sz="800" u="none" strike="noStrike" dirty="0" smtClean="0">
                          <a:effectLst/>
                        </a:rPr>
                        <a:t>• Go do the outing as</a:t>
                      </a:r>
                      <a:r>
                        <a:rPr lang="en-US" sz="8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800" u="none" strike="noStrike" dirty="0" smtClean="0">
                          <a:effectLst/>
                        </a:rPr>
                        <a:t>planned,</a:t>
                      </a:r>
                      <a:r>
                        <a:rPr lang="en-US" sz="800" u="none" strike="noStrike" baseline="0" dirty="0" smtClean="0">
                          <a:effectLst/>
                        </a:rPr>
                        <a:t> and </a:t>
                      </a:r>
                      <a:r>
                        <a:rPr lang="en-US" sz="800" u="none" strike="noStrike" dirty="0" smtClean="0">
                          <a:effectLst/>
                        </a:rPr>
                        <a:t>discuss afterwards.                            </a:t>
                      </a:r>
                      <a:r>
                        <a:rPr lang="en-US" sz="800" u="none" strike="noStrike" dirty="0">
                          <a:effectLst/>
                        </a:rPr>
                        <a:t>• Begin journaling your thoughts, either manually or electronically.</a:t>
                      </a:r>
                      <a:endParaRPr lang="en-US" sz="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5400" marR="5400" marT="54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 dirty="0">
                          <a:effectLst/>
                        </a:rPr>
                        <a:t>• Become active in at least 1 extra-curricular activity.                                          • Continue journaling and </a:t>
                      </a:r>
                      <a:r>
                        <a:rPr lang="en-US" sz="800" u="none" strike="noStrike" dirty="0" smtClean="0">
                          <a:effectLst/>
                        </a:rPr>
                        <a:t>read </a:t>
                      </a:r>
                      <a:r>
                        <a:rPr lang="en-US" sz="800" u="none" strike="noStrike" dirty="0">
                          <a:effectLst/>
                        </a:rPr>
                        <a:t>past entries to see </a:t>
                      </a:r>
                      <a:r>
                        <a:rPr lang="en-US" sz="800" u="none" strike="noStrike" dirty="0" smtClean="0">
                          <a:effectLst/>
                        </a:rPr>
                        <a:t>differences.</a:t>
                      </a:r>
                      <a:endParaRPr lang="en-US" sz="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5400" marR="5400" marT="540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u="none" strike="noStrike" dirty="0" smtClean="0">
                          <a:effectLst/>
                        </a:rPr>
                        <a:t>• Continue improving skills from Freshman year.</a:t>
                      </a:r>
                    </a:p>
                    <a:p>
                      <a:pPr algn="l" fontAlgn="ctr"/>
                      <a:r>
                        <a:rPr lang="en-US" sz="800" u="none" strike="noStrike" dirty="0" smtClean="0">
                          <a:effectLst/>
                        </a:rPr>
                        <a:t>• </a:t>
                      </a:r>
                      <a:r>
                        <a:rPr lang="en-US" sz="800" u="none" strike="noStrike" dirty="0">
                          <a:effectLst/>
                        </a:rPr>
                        <a:t>Step out of comfort zone (</a:t>
                      </a:r>
                      <a:r>
                        <a:rPr lang="en-US" sz="800" u="none" strike="noStrike" dirty="0" smtClean="0">
                          <a:effectLst/>
                        </a:rPr>
                        <a:t>i.e. </a:t>
                      </a:r>
                      <a:r>
                        <a:rPr lang="en-US" sz="800" u="none" strike="noStrike" dirty="0">
                          <a:effectLst/>
                        </a:rPr>
                        <a:t>increasing level of socialization, going to different places and hanging out…)                     • Continue journaling and review past entries to see how much you've </a:t>
                      </a:r>
                      <a:r>
                        <a:rPr lang="en-US" sz="800" u="none" strike="noStrike" dirty="0" smtClean="0">
                          <a:effectLst/>
                        </a:rPr>
                        <a:t>challenged</a:t>
                      </a:r>
                      <a:r>
                        <a:rPr lang="en-US" sz="800" u="none" strike="noStrike" baseline="0" dirty="0" smtClean="0">
                          <a:effectLst/>
                        </a:rPr>
                        <a:t> yourself</a:t>
                      </a:r>
                      <a:r>
                        <a:rPr lang="en-US" sz="800" u="none" strike="noStrike" dirty="0" smtClean="0">
                          <a:effectLst/>
                        </a:rPr>
                        <a:t>.    </a:t>
                      </a:r>
                      <a:endParaRPr lang="en-US" sz="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5400" marR="5400" marT="540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u="none" strike="noStrike" dirty="0" smtClean="0">
                          <a:effectLst/>
                        </a:rPr>
                        <a:t>• Continue improving skills from Sophomore year.</a:t>
                      </a:r>
                    </a:p>
                    <a:p>
                      <a:pPr algn="l" fontAlgn="ctr"/>
                      <a:r>
                        <a:rPr lang="en-US" sz="800" u="none" strike="noStrike" dirty="0" smtClean="0">
                          <a:effectLst/>
                        </a:rPr>
                        <a:t>• Continue journaling and review past entries to see how much you've challenged</a:t>
                      </a:r>
                      <a:r>
                        <a:rPr lang="en-US" sz="800" u="none" strike="noStrike" baseline="0" dirty="0" smtClean="0">
                          <a:effectLst/>
                        </a:rPr>
                        <a:t> yourself</a:t>
                      </a:r>
                      <a:r>
                        <a:rPr lang="en-US" sz="800" u="none" strike="noStrike" dirty="0" smtClean="0">
                          <a:effectLst/>
                        </a:rPr>
                        <a:t>. </a:t>
                      </a:r>
                    </a:p>
                    <a:p>
                      <a:pPr algn="l" fontAlgn="ctr"/>
                      <a:r>
                        <a:rPr lang="en-US" sz="800" u="none" strike="noStrike" dirty="0" smtClean="0">
                          <a:effectLst/>
                        </a:rPr>
                        <a:t>• Speak up if you do not agree</a:t>
                      </a:r>
                      <a:r>
                        <a:rPr lang="en-US" sz="800" u="none" strike="noStrike" baseline="0" dirty="0" smtClean="0">
                          <a:effectLst/>
                        </a:rPr>
                        <a:t> or think something is incorrect.</a:t>
                      </a:r>
                      <a:endParaRPr lang="en-US" sz="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5400" marR="5400" marT="540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u="none" strike="noStrike" dirty="0" smtClean="0">
                          <a:effectLst/>
                        </a:rPr>
                        <a:t>• Continue improving skills from Junior year.</a:t>
                      </a:r>
                    </a:p>
                    <a:p>
                      <a:pPr algn="l" fontAlgn="ctr"/>
                      <a:r>
                        <a:rPr lang="en-US" sz="800" u="none" strike="noStrike" dirty="0" smtClean="0">
                          <a:effectLst/>
                        </a:rPr>
                        <a:t>• Continue journaling and review past entries to see how much you've challenged</a:t>
                      </a:r>
                      <a:r>
                        <a:rPr lang="en-US" sz="800" u="none" strike="noStrike" baseline="0" dirty="0" smtClean="0">
                          <a:effectLst/>
                        </a:rPr>
                        <a:t> yourself</a:t>
                      </a:r>
                      <a:r>
                        <a:rPr lang="en-US" sz="800" u="none" strike="noStrike" dirty="0" smtClean="0">
                          <a:effectLst/>
                        </a:rPr>
                        <a:t>.</a:t>
                      </a:r>
                    </a:p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u="none" strike="noStrike" dirty="0" smtClean="0">
                          <a:effectLst/>
                        </a:rPr>
                        <a:t>• Continue speaking up if you do not agree</a:t>
                      </a:r>
                      <a:r>
                        <a:rPr lang="en-US" sz="800" u="none" strike="noStrike" baseline="0" dirty="0" smtClean="0">
                          <a:effectLst/>
                        </a:rPr>
                        <a:t> or think something is incorrect.</a:t>
                      </a:r>
                      <a:endParaRPr lang="en-US" sz="800" b="0" i="0" u="none" strike="noStrike" dirty="0" smtClean="0">
                        <a:effectLst/>
                        <a:latin typeface="Times New Roman"/>
                      </a:endParaRPr>
                    </a:p>
                    <a:p>
                      <a:pPr algn="l" fontAlgn="ctr"/>
                      <a:r>
                        <a:rPr lang="en-US" sz="800" u="none" strike="noStrike" dirty="0" smtClean="0">
                          <a:effectLst/>
                        </a:rPr>
                        <a:t> </a:t>
                      </a:r>
                      <a:endParaRPr lang="en-US" sz="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5400" marR="5400" marT="5400" marB="0" anchor="ctr"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8596192"/>
              </p:ext>
            </p:extLst>
          </p:nvPr>
        </p:nvGraphicFramePr>
        <p:xfrm>
          <a:off x="4648200" y="0"/>
          <a:ext cx="4495800" cy="685283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30990"/>
                <a:gridCol w="709862"/>
                <a:gridCol w="709863"/>
                <a:gridCol w="827411"/>
                <a:gridCol w="805563"/>
                <a:gridCol w="812111"/>
              </a:tblGrid>
              <a:tr h="304800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Transition </a:t>
                      </a:r>
                      <a:r>
                        <a:rPr lang="en-US" sz="1600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Guide for Students and Families </a:t>
                      </a:r>
                      <a:endParaRPr lang="en-US" sz="1600" b="1" i="0" u="none" strike="noStrike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</a:endParaRPr>
                    </a:p>
                  </a:txBody>
                  <a:tcPr marL="4982" marR="4982" marT="4982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6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4982" marR="4982" marT="4982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endParaRPr lang="en-US" sz="105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4982" marR="4982" marT="4982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ctr"/>
                      <a:endParaRPr lang="en-US" sz="7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4982" marR="4982" marT="4982" marB="0" anchor="ctr"/>
                </a:tc>
              </a:tr>
              <a:tr h="33088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1" i="0" u="none" strike="noStrike">
                        <a:effectLst/>
                        <a:latin typeface="Times New Roman"/>
                      </a:endParaRPr>
                    </a:p>
                  </a:txBody>
                  <a:tcPr marL="4982" marR="4982" marT="498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Middle School</a:t>
                      </a:r>
                      <a:endParaRPr lang="en-US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4982" marR="4982" marT="498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Freshman</a:t>
                      </a:r>
                      <a:endParaRPr lang="en-US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4982" marR="4982" marT="498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Sophomore</a:t>
                      </a:r>
                      <a:endParaRPr lang="en-US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4982" marR="4982" marT="498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Junior</a:t>
                      </a:r>
                      <a:endParaRPr lang="en-US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4982" marR="4982" marT="498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Senior</a:t>
                      </a:r>
                      <a:endParaRPr lang="en-US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4982" marR="4982" marT="4982" marB="0" anchor="ctr"/>
                </a:tc>
              </a:tr>
              <a:tr h="354369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 dirty="0">
                          <a:effectLst/>
                        </a:rPr>
                        <a:t>Executive Skills</a:t>
                      </a:r>
                      <a:endParaRPr lang="en-US" sz="105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4982" marR="4982" marT="498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 dirty="0">
                          <a:effectLst/>
                        </a:rPr>
                        <a:t>• Discuss ability to use a cell phone </a:t>
                      </a:r>
                      <a:r>
                        <a:rPr lang="en-US" sz="800" u="none" strike="noStrike" dirty="0" smtClean="0">
                          <a:effectLst/>
                        </a:rPr>
                        <a:t>.                              </a:t>
                      </a:r>
                      <a:r>
                        <a:rPr lang="en-US" sz="800" u="none" strike="noStrike" dirty="0">
                          <a:effectLst/>
                        </a:rPr>
                        <a:t>• </a:t>
                      </a:r>
                      <a:r>
                        <a:rPr lang="en-US" sz="800" u="none" strike="noStrike" dirty="0" smtClean="0">
                          <a:effectLst/>
                        </a:rPr>
                        <a:t>Direct</a:t>
                      </a:r>
                      <a:r>
                        <a:rPr lang="en-US" sz="800" u="none" strike="noStrike" baseline="0" dirty="0" smtClean="0">
                          <a:effectLst/>
                        </a:rPr>
                        <a:t> the way </a:t>
                      </a:r>
                      <a:r>
                        <a:rPr lang="en-US" sz="800" u="none" strike="noStrike" dirty="0" smtClean="0">
                          <a:effectLst/>
                        </a:rPr>
                        <a:t>to familiar places. If you make a wrong turn,</a:t>
                      </a:r>
                      <a:r>
                        <a:rPr lang="en-US" sz="800" u="none" strike="noStrike" baseline="0" dirty="0" smtClean="0">
                          <a:effectLst/>
                        </a:rPr>
                        <a:t> try to figure out mistake on your own.</a:t>
                      </a:r>
                      <a:r>
                        <a:rPr lang="en-US" sz="800" u="none" strike="noStrike" dirty="0" smtClean="0">
                          <a:effectLst/>
                        </a:rPr>
                        <a:t>                                       </a:t>
                      </a:r>
                      <a:r>
                        <a:rPr lang="en-US" sz="800" u="none" strike="noStrike" dirty="0">
                          <a:effectLst/>
                        </a:rPr>
                        <a:t>• Have thoughtful discussion about likes and dislikes.                             • Begin having conversations </a:t>
                      </a:r>
                      <a:r>
                        <a:rPr lang="en-US" sz="800" u="none" strike="noStrike" dirty="0" smtClean="0">
                          <a:effectLst/>
                        </a:rPr>
                        <a:t>with </a:t>
                      </a:r>
                      <a:r>
                        <a:rPr lang="en-US" sz="800" u="none" strike="noStrike" dirty="0">
                          <a:effectLst/>
                        </a:rPr>
                        <a:t>family about </a:t>
                      </a:r>
                      <a:r>
                        <a:rPr lang="en-US" sz="800" u="none" strike="noStrike" dirty="0" smtClean="0">
                          <a:effectLst/>
                        </a:rPr>
                        <a:t>being more</a:t>
                      </a:r>
                      <a:r>
                        <a:rPr lang="en-US" sz="800" u="none" strike="noStrike" baseline="0" dirty="0" smtClean="0">
                          <a:effectLst/>
                        </a:rPr>
                        <a:t> independent with money.</a:t>
                      </a:r>
                      <a:endParaRPr lang="en-US" sz="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4982" marR="4982" marT="498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 dirty="0">
                          <a:effectLst/>
                        </a:rPr>
                        <a:t>• Begin trying different cell phones that you can manage </a:t>
                      </a:r>
                      <a:r>
                        <a:rPr lang="en-US" sz="800" u="none" strike="noStrike" dirty="0" smtClean="0">
                          <a:effectLst/>
                        </a:rPr>
                        <a:t>independently • </a:t>
                      </a:r>
                      <a:r>
                        <a:rPr lang="en-US" sz="800" u="none" strike="noStrike" dirty="0">
                          <a:effectLst/>
                        </a:rPr>
                        <a:t>Discuss in more detail </a:t>
                      </a:r>
                      <a:r>
                        <a:rPr lang="en-US" sz="800" u="none" strike="noStrike" dirty="0" smtClean="0">
                          <a:effectLst/>
                        </a:rPr>
                        <a:t>ways of dealing with getting lost.</a:t>
                      </a:r>
                    </a:p>
                    <a:p>
                      <a:pPr algn="l" fontAlgn="ctr"/>
                      <a:r>
                        <a:rPr lang="en-US" sz="800" u="none" strike="noStrike" dirty="0" smtClean="0">
                          <a:effectLst/>
                        </a:rPr>
                        <a:t>• Select</a:t>
                      </a:r>
                      <a:r>
                        <a:rPr lang="en-US" sz="800" u="none" strike="noStrike" baseline="0" dirty="0" smtClean="0">
                          <a:effectLst/>
                        </a:rPr>
                        <a:t> at least one thing that you want to do on your own.</a:t>
                      </a:r>
                    </a:p>
                    <a:p>
                      <a:pPr algn="l" fontAlgn="ctr"/>
                      <a:r>
                        <a:rPr lang="en-US" sz="800" u="none" strike="noStrike" dirty="0" smtClean="0">
                          <a:effectLst/>
                        </a:rPr>
                        <a:t>• </a:t>
                      </a:r>
                      <a:r>
                        <a:rPr lang="en-US" sz="800" u="none" strike="noStrike" baseline="0" dirty="0" smtClean="0">
                          <a:effectLst/>
                        </a:rPr>
                        <a:t>Discuss all the steps for you to achieve your goal. </a:t>
                      </a:r>
                      <a:r>
                        <a:rPr lang="en-US" sz="800" u="none" strike="noStrike" dirty="0" smtClean="0">
                          <a:effectLst/>
                        </a:rPr>
                        <a:t> </a:t>
                      </a:r>
                    </a:p>
                    <a:p>
                      <a:pPr algn="l" fontAlgn="ctr"/>
                      <a:r>
                        <a:rPr lang="en-US" sz="800" u="none" strike="noStrike" dirty="0" smtClean="0">
                          <a:effectLst/>
                        </a:rPr>
                        <a:t>• Follow  or modify plan.</a:t>
                      </a:r>
                      <a:endParaRPr lang="en-US" sz="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4982" marR="4982" marT="4982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u="none" strike="noStrike" dirty="0" smtClean="0">
                          <a:effectLst/>
                        </a:rPr>
                        <a:t>• Continue improving skills from Freshman year.</a:t>
                      </a:r>
                    </a:p>
                    <a:p>
                      <a:pPr algn="l" fontAlgn="ctr"/>
                      <a:r>
                        <a:rPr lang="en-US" sz="800" u="none" strike="noStrike" dirty="0" smtClean="0">
                          <a:effectLst/>
                        </a:rPr>
                        <a:t>• </a:t>
                      </a:r>
                      <a:r>
                        <a:rPr lang="en-US" sz="800" u="none" strike="noStrike" dirty="0">
                          <a:effectLst/>
                        </a:rPr>
                        <a:t>Learn not to assume all comments are directed towards your disability                      • Learn how to identify and avoid being taken advantage of.  </a:t>
                      </a:r>
                      <a:endParaRPr lang="en-US" sz="800" u="none" strike="noStrike" dirty="0" smtClean="0">
                        <a:effectLst/>
                      </a:endParaRPr>
                    </a:p>
                    <a:p>
                      <a:pPr algn="l" fontAlgn="ctr"/>
                      <a:r>
                        <a:rPr lang="en-US" sz="800" u="none" strike="noStrike" dirty="0" smtClean="0">
                          <a:effectLst/>
                        </a:rPr>
                        <a:t>• Try different</a:t>
                      </a:r>
                      <a:r>
                        <a:rPr lang="en-US" sz="800" u="none" strike="noStrike" baseline="0" dirty="0" smtClean="0">
                          <a:effectLst/>
                        </a:rPr>
                        <a:t> ways to easily keep track of assignments and appointments  that you can do on your own.</a:t>
                      </a:r>
                      <a:endParaRPr lang="en-US" sz="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4982" marR="4982" marT="4982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u="none" strike="noStrike" dirty="0" smtClean="0">
                          <a:effectLst/>
                        </a:rPr>
                        <a:t>• Continue improving skills from Sophomore year.</a:t>
                      </a:r>
                    </a:p>
                    <a:p>
                      <a:pPr algn="l" fontAlgn="ctr"/>
                      <a:r>
                        <a:rPr lang="en-US" sz="800" u="none" strike="noStrike" dirty="0" smtClean="0">
                          <a:effectLst/>
                        </a:rPr>
                        <a:t>• Learn and practice various  problem-solving strategies.                                  </a:t>
                      </a:r>
                      <a:r>
                        <a:rPr lang="en-US" sz="800" u="none" strike="noStrike" dirty="0">
                          <a:effectLst/>
                        </a:rPr>
                        <a:t>• </a:t>
                      </a:r>
                      <a:r>
                        <a:rPr lang="en-US" sz="800" u="none" strike="noStrike" dirty="0" smtClean="0">
                          <a:effectLst/>
                        </a:rPr>
                        <a:t>Be</a:t>
                      </a:r>
                      <a:r>
                        <a:rPr lang="en-US" sz="8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800" u="none" strike="noStrike" dirty="0" smtClean="0">
                          <a:effectLst/>
                        </a:rPr>
                        <a:t>confident </a:t>
                      </a:r>
                      <a:r>
                        <a:rPr lang="en-US" sz="800" u="none" strike="noStrike" dirty="0">
                          <a:effectLst/>
                        </a:rPr>
                        <a:t>that you can </a:t>
                      </a:r>
                      <a:r>
                        <a:rPr lang="en-US" sz="800" u="none" strike="noStrike" dirty="0" smtClean="0">
                          <a:effectLst/>
                        </a:rPr>
                        <a:t>deal with  a lot of situations </a:t>
                      </a:r>
                      <a:r>
                        <a:rPr lang="en-US" sz="800" u="none" strike="noStrike" dirty="0">
                          <a:effectLst/>
                        </a:rPr>
                        <a:t>o</a:t>
                      </a:r>
                      <a:r>
                        <a:rPr lang="en-US" sz="800" u="none" strike="noStrike" dirty="0" smtClean="0">
                          <a:effectLst/>
                        </a:rPr>
                        <a:t>n your own using these strategies.                </a:t>
                      </a:r>
                    </a:p>
                    <a:p>
                      <a:pPr algn="l" fontAlgn="ctr"/>
                      <a:r>
                        <a:rPr lang="en-US" sz="800" u="none" strike="noStrike" dirty="0" smtClean="0">
                          <a:effectLst/>
                        </a:rPr>
                        <a:t>• </a:t>
                      </a:r>
                      <a:r>
                        <a:rPr lang="en-US" sz="800" u="none" strike="noStrike" dirty="0">
                          <a:effectLst/>
                        </a:rPr>
                        <a:t>Look </a:t>
                      </a:r>
                      <a:r>
                        <a:rPr lang="en-US" sz="800" u="none" strike="noStrike" dirty="0" smtClean="0">
                          <a:effectLst/>
                        </a:rPr>
                        <a:t>into volunteering and then figure out what you need to do to be successful. </a:t>
                      </a:r>
                    </a:p>
                    <a:p>
                      <a:pPr algn="l" fontAlgn="ctr"/>
                      <a:r>
                        <a:rPr lang="en-US" sz="800" u="none" strike="noStrike" dirty="0" smtClean="0">
                          <a:effectLst/>
                        </a:rPr>
                        <a:t>• Work on those skills,  and once you have them</a:t>
                      </a:r>
                      <a:r>
                        <a:rPr lang="en-US" sz="800" u="none" strike="noStrike" baseline="0" dirty="0" smtClean="0">
                          <a:effectLst/>
                        </a:rPr>
                        <a:t> begin with the volunteer experience.</a:t>
                      </a:r>
                      <a:r>
                        <a:rPr lang="en-US" sz="800" u="none" strike="noStrike" dirty="0" smtClean="0">
                          <a:effectLst/>
                        </a:rPr>
                        <a:t>        </a:t>
                      </a:r>
                      <a:endParaRPr lang="en-US" sz="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4982" marR="4982" marT="4982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u="none" strike="noStrike" dirty="0" smtClean="0">
                          <a:effectLst/>
                        </a:rPr>
                        <a:t>• Continue improving skills from Junior year.</a:t>
                      </a:r>
                    </a:p>
                    <a:p>
                      <a:pPr algn="l" fontAlgn="ctr"/>
                      <a:r>
                        <a:rPr lang="en-US" sz="800" u="none" strike="noStrike" dirty="0" smtClean="0">
                          <a:effectLst/>
                        </a:rPr>
                        <a:t>• </a:t>
                      </a:r>
                      <a:r>
                        <a:rPr lang="en-US" sz="800" u="none" strike="noStrike" dirty="0">
                          <a:effectLst/>
                        </a:rPr>
                        <a:t>Discuss various safety scenarios that might occur next year and identify how to avoid them.                              • Increase self-awareness of high risk or potentially dangerous </a:t>
                      </a:r>
                      <a:r>
                        <a:rPr lang="en-US" sz="800" u="none" strike="noStrike" dirty="0" smtClean="0">
                          <a:effectLst/>
                        </a:rPr>
                        <a:t>situations.</a:t>
                      </a:r>
                    </a:p>
                    <a:p>
                      <a:pPr algn="l" fontAlgn="ctr"/>
                      <a:r>
                        <a:rPr lang="en-US" sz="800" u="none" strike="noStrike" dirty="0" smtClean="0">
                          <a:effectLst/>
                        </a:rPr>
                        <a:t>• Request</a:t>
                      </a:r>
                      <a:r>
                        <a:rPr lang="en-US" sz="800" u="none" strike="noStrike" baseline="0" dirty="0" smtClean="0">
                          <a:effectLst/>
                        </a:rPr>
                        <a:t> more responsibility with volunteer or paid work experience as appropriate.</a:t>
                      </a:r>
                      <a:r>
                        <a:rPr lang="en-US" sz="800" u="none" strike="noStrike" dirty="0" smtClean="0">
                          <a:effectLst/>
                        </a:rPr>
                        <a:t>  </a:t>
                      </a:r>
                      <a:r>
                        <a:rPr lang="en-US" sz="800" u="none" strike="noStrike" baseline="0" dirty="0" smtClean="0">
                          <a:effectLst/>
                        </a:rPr>
                        <a:t> </a:t>
                      </a:r>
                      <a:endParaRPr lang="en-US" sz="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4982" marR="4982" marT="4982" marB="0" anchor="ctr"/>
                </a:tc>
              </a:tr>
              <a:tr h="267345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 dirty="0">
                          <a:effectLst/>
                        </a:rPr>
                        <a:t>Problem Solving</a:t>
                      </a:r>
                      <a:endParaRPr lang="en-US" sz="105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4982" marR="4982" marT="498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 dirty="0">
                          <a:effectLst/>
                        </a:rPr>
                        <a:t>• Start to work out situations with the help of parents</a:t>
                      </a:r>
                      <a:r>
                        <a:rPr lang="en-US" sz="800" u="none" strike="noStrike" dirty="0" smtClean="0">
                          <a:effectLst/>
                        </a:rPr>
                        <a:t>/ teachers</a:t>
                      </a:r>
                      <a:r>
                        <a:rPr lang="en-US" sz="800" u="none" strike="noStrike" dirty="0">
                          <a:effectLst/>
                        </a:rPr>
                        <a:t>.                                           • Be </a:t>
                      </a:r>
                      <a:r>
                        <a:rPr lang="en-US" sz="800" u="none" strike="noStrike" dirty="0" smtClean="0">
                          <a:effectLst/>
                        </a:rPr>
                        <a:t>involved with planning how much you will be assisted by 1:1 </a:t>
                      </a:r>
                      <a:r>
                        <a:rPr lang="en-US" sz="800" u="none" strike="noStrike" dirty="0">
                          <a:effectLst/>
                        </a:rPr>
                        <a:t>aide. </a:t>
                      </a:r>
                      <a:endParaRPr lang="en-US" sz="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4982" marR="4982" marT="4982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u="none" strike="noStrike" dirty="0" smtClean="0">
                          <a:effectLst/>
                        </a:rPr>
                        <a:t>• Learn and practice various  problem-solving strategies.                                  • Be</a:t>
                      </a:r>
                      <a:r>
                        <a:rPr lang="en-US" sz="8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800" u="none" strike="noStrike" dirty="0" smtClean="0">
                          <a:effectLst/>
                        </a:rPr>
                        <a:t>confident that you can deal with a lot of situations on your own using these strategies.  </a:t>
                      </a:r>
                    </a:p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u="none" strike="noStrike" dirty="0" smtClean="0">
                          <a:effectLst/>
                        </a:rPr>
                        <a:t> • Consider</a:t>
                      </a:r>
                      <a:r>
                        <a:rPr lang="en-US" sz="800" u="none" strike="noStrike" baseline="0" dirty="0" smtClean="0">
                          <a:effectLst/>
                        </a:rPr>
                        <a:t> consequences before dealing with a specific situation.</a:t>
                      </a:r>
                      <a:r>
                        <a:rPr lang="en-US" sz="800" u="none" strike="noStrike" dirty="0" smtClean="0">
                          <a:effectLst/>
                        </a:rPr>
                        <a:t>             </a:t>
                      </a:r>
                    </a:p>
                    <a:p>
                      <a:pPr algn="l" fontAlgn="ctr"/>
                      <a:r>
                        <a:rPr lang="en-US" sz="800" u="none" strike="noStrike" dirty="0" smtClean="0">
                          <a:effectLst/>
                        </a:rPr>
                        <a:t>                             </a:t>
                      </a:r>
                      <a:endParaRPr lang="en-US" sz="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4982" marR="4982" marT="4982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u="none" strike="noStrike" dirty="0" smtClean="0">
                          <a:effectLst/>
                        </a:rPr>
                        <a:t>• Continue improving skills from Freshman year.</a:t>
                      </a:r>
                    </a:p>
                    <a:p>
                      <a:pPr algn="l" fontAlgn="ctr"/>
                      <a:r>
                        <a:rPr lang="en-US" sz="800" u="none" strike="noStrike" dirty="0" smtClean="0">
                          <a:effectLst/>
                        </a:rPr>
                        <a:t>• Push</a:t>
                      </a:r>
                      <a:r>
                        <a:rPr lang="en-US" sz="800" u="none" strike="noStrike" baseline="0" dirty="0" smtClean="0">
                          <a:effectLst/>
                        </a:rPr>
                        <a:t> yourself to handle more situations on your own</a:t>
                      </a:r>
                      <a:r>
                        <a:rPr lang="en-US" sz="800" u="none" strike="noStrike" dirty="0" smtClean="0">
                          <a:effectLst/>
                        </a:rPr>
                        <a:t>. </a:t>
                      </a:r>
                    </a:p>
                    <a:p>
                      <a:pPr algn="l" fontAlgn="ctr"/>
                      <a:r>
                        <a:rPr lang="en-US" sz="800" u="none" strike="noStrike" dirty="0" smtClean="0">
                          <a:effectLst/>
                        </a:rPr>
                        <a:t>• Think about the amount </a:t>
                      </a:r>
                      <a:r>
                        <a:rPr lang="en-US" sz="800" u="none" strike="noStrike" dirty="0">
                          <a:effectLst/>
                        </a:rPr>
                        <a:t>of energy </a:t>
                      </a:r>
                      <a:r>
                        <a:rPr lang="en-US" sz="800" u="none" strike="noStrike" dirty="0" smtClean="0">
                          <a:effectLst/>
                        </a:rPr>
                        <a:t>(mental, emotional, and physical) that you will exert if you don’t handle</a:t>
                      </a:r>
                      <a:r>
                        <a:rPr lang="en-US" sz="8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800" u="none" strike="noStrike" dirty="0" smtClean="0">
                          <a:effectLst/>
                        </a:rPr>
                        <a:t>a problem  right away and it gets worse. </a:t>
                      </a:r>
                      <a:endParaRPr lang="en-US" sz="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4982" marR="4982" marT="4982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u="none" strike="noStrike" dirty="0" smtClean="0">
                          <a:effectLst/>
                        </a:rPr>
                        <a:t>• Continue improving skills from Sophomore year.</a:t>
                      </a:r>
                    </a:p>
                    <a:p>
                      <a:pPr algn="l" fontAlgn="ctr"/>
                      <a:r>
                        <a:rPr lang="en-US" sz="800" u="none" strike="noStrike" dirty="0" smtClean="0">
                          <a:effectLst/>
                        </a:rPr>
                        <a:t>• </a:t>
                      </a:r>
                      <a:r>
                        <a:rPr lang="en-US" sz="800" u="none" strike="noStrike" dirty="0">
                          <a:effectLst/>
                        </a:rPr>
                        <a:t>Pay more attention to </a:t>
                      </a:r>
                      <a:r>
                        <a:rPr lang="en-US" sz="800" u="none" strike="noStrike" dirty="0" smtClean="0">
                          <a:effectLst/>
                        </a:rPr>
                        <a:t>your over </a:t>
                      </a:r>
                      <a:r>
                        <a:rPr lang="en-US" sz="800" u="none" strike="noStrike" dirty="0">
                          <a:effectLst/>
                        </a:rPr>
                        <a:t>all </a:t>
                      </a:r>
                      <a:r>
                        <a:rPr lang="en-US" sz="800" u="none" strike="noStrike" dirty="0" smtClean="0">
                          <a:effectLst/>
                        </a:rPr>
                        <a:t>health and wellness</a:t>
                      </a:r>
                      <a:r>
                        <a:rPr lang="en-US" sz="800" u="none" strike="noStrike" baseline="0" dirty="0" smtClean="0">
                          <a:effectLst/>
                        </a:rPr>
                        <a:t> –</a:t>
                      </a:r>
                      <a:r>
                        <a:rPr lang="en-US" sz="800" u="none" strike="noStrike" dirty="0" smtClean="0">
                          <a:effectLst/>
                        </a:rPr>
                        <a:t> play an active role in managing this daily.</a:t>
                      </a:r>
                    </a:p>
                  </a:txBody>
                  <a:tcPr marL="4982" marR="4982" marT="4982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u="none" strike="noStrike" dirty="0" smtClean="0">
                          <a:effectLst/>
                        </a:rPr>
                        <a:t>• Continue improving skills from Junior year.</a:t>
                      </a:r>
                    </a:p>
                    <a:p>
                      <a:pPr algn="l" fontAlgn="ctr"/>
                      <a:r>
                        <a:rPr lang="en-US" sz="800" u="none" strike="noStrike" dirty="0" smtClean="0">
                          <a:effectLst/>
                        </a:rPr>
                        <a:t>• </a:t>
                      </a:r>
                      <a:r>
                        <a:rPr lang="en-US" sz="800" u="none" strike="noStrike" dirty="0">
                          <a:effectLst/>
                        </a:rPr>
                        <a:t>Weigh </a:t>
                      </a:r>
                      <a:r>
                        <a:rPr lang="en-US" sz="800" u="none" strike="noStrike" dirty="0" smtClean="0">
                          <a:effectLst/>
                        </a:rPr>
                        <a:t>the </a:t>
                      </a:r>
                      <a:r>
                        <a:rPr lang="en-US" sz="800" u="none" strike="noStrike" dirty="0">
                          <a:effectLst/>
                        </a:rPr>
                        <a:t>p</a:t>
                      </a:r>
                      <a:r>
                        <a:rPr lang="en-US" sz="800" u="none" strike="noStrike" dirty="0" smtClean="0">
                          <a:effectLst/>
                        </a:rPr>
                        <a:t>ros </a:t>
                      </a:r>
                      <a:r>
                        <a:rPr lang="en-US" sz="800" u="none" strike="noStrike" dirty="0">
                          <a:effectLst/>
                        </a:rPr>
                        <a:t>and </a:t>
                      </a:r>
                      <a:r>
                        <a:rPr lang="en-US" sz="800" u="none" strike="noStrike" dirty="0" smtClean="0">
                          <a:effectLst/>
                        </a:rPr>
                        <a:t>cons </a:t>
                      </a:r>
                      <a:r>
                        <a:rPr lang="en-US" sz="800" u="none" strike="noStrike" dirty="0">
                          <a:effectLst/>
                        </a:rPr>
                        <a:t>of your choices </a:t>
                      </a:r>
                      <a:r>
                        <a:rPr lang="en-US" sz="800" u="none" strike="noStrike" dirty="0" smtClean="0">
                          <a:effectLst/>
                        </a:rPr>
                        <a:t>and be ready</a:t>
                      </a:r>
                      <a:r>
                        <a:rPr lang="en-US" sz="8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800" u="none" strike="noStrike" dirty="0" smtClean="0">
                          <a:effectLst/>
                        </a:rPr>
                        <a:t>to accept consequences.</a:t>
                      </a:r>
                    </a:p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u="none" strike="noStrike" dirty="0" smtClean="0">
                          <a:effectLst/>
                        </a:rPr>
                        <a:t>• Review</a:t>
                      </a:r>
                      <a:r>
                        <a:rPr lang="en-US" sz="800" u="none" strike="noStrike" baseline="0" dirty="0" smtClean="0">
                          <a:effectLst/>
                        </a:rPr>
                        <a:t> Module 2 under H.S. Mentoring at: </a:t>
                      </a:r>
                      <a:r>
                        <a:rPr lang="en-US" sz="800" u="none" strike="noStrike" dirty="0" smtClean="0">
                          <a:effectLst/>
                        </a:rPr>
                        <a:t>disability.illinois.edu/</a:t>
                      </a:r>
                      <a:r>
                        <a:rPr lang="en-US" sz="800" u="none" strike="noStrike" dirty="0" err="1" smtClean="0">
                          <a:effectLst/>
                        </a:rPr>
                        <a:t>beckwith</a:t>
                      </a:r>
                      <a:r>
                        <a:rPr lang="en-US" sz="800" u="none" strike="noStrike" dirty="0" smtClean="0">
                          <a:effectLst/>
                        </a:rPr>
                        <a:t>-residential-support-services-</a:t>
                      </a:r>
                      <a:r>
                        <a:rPr lang="en-US" sz="800" u="none" strike="noStrike" dirty="0" err="1" smtClean="0">
                          <a:effectLst/>
                        </a:rPr>
                        <a:t>nugent</a:t>
                      </a:r>
                      <a:r>
                        <a:rPr lang="en-US" sz="800" u="none" strike="noStrike" dirty="0" smtClean="0">
                          <a:effectLst/>
                        </a:rPr>
                        <a:t>-hall/getting-started-</a:t>
                      </a:r>
                      <a:r>
                        <a:rPr lang="en-US" sz="800" u="none" strike="noStrike" dirty="0" err="1" smtClean="0">
                          <a:effectLst/>
                        </a:rPr>
                        <a:t>nugent</a:t>
                      </a:r>
                      <a:r>
                        <a:rPr lang="en-US" sz="800" u="none" strike="noStrike" dirty="0" smtClean="0">
                          <a:effectLst/>
                        </a:rPr>
                        <a:t>-hall/prospective-student for any final tips.</a:t>
                      </a:r>
                      <a:endParaRPr lang="en-US" sz="800" b="0" i="0" u="none" strike="noStrike" dirty="0" smtClean="0">
                        <a:effectLst/>
                        <a:latin typeface="Times New Roman"/>
                      </a:endParaRPr>
                    </a:p>
                  </a:txBody>
                  <a:tcPr marL="4982" marR="4982" marT="4982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59483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84673572"/>
              </p:ext>
            </p:extLst>
          </p:nvPr>
        </p:nvGraphicFramePr>
        <p:xfrm>
          <a:off x="-1" y="-2"/>
          <a:ext cx="4572000" cy="685800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85800"/>
                <a:gridCol w="761999"/>
                <a:gridCol w="785835"/>
                <a:gridCol w="721637"/>
                <a:gridCol w="805092"/>
                <a:gridCol w="811637"/>
              </a:tblGrid>
              <a:tr h="306717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 </a:t>
                      </a:r>
                      <a:r>
                        <a:rPr lang="en-US" sz="1600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Transition</a:t>
                      </a:r>
                      <a:r>
                        <a:rPr lang="en-US" sz="1600" b="0" i="0" u="none" strike="noStrike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/>
                        </a:rPr>
                        <a:t> </a:t>
                      </a:r>
                      <a:r>
                        <a:rPr lang="en-US" sz="1600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Guide for Students and Families</a:t>
                      </a:r>
                      <a:endParaRPr lang="en-US" sz="1600" b="1" i="0" u="none" strike="noStrike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</a:endParaRPr>
                    </a:p>
                  </a:txBody>
                  <a:tcPr marL="4035" marR="4035" marT="403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effectLst/>
                        <a:latin typeface="Arial"/>
                      </a:endParaRPr>
                    </a:p>
                  </a:txBody>
                  <a:tcPr marL="4035" marR="4035" marT="403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4035" marR="4035" marT="403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i="0" u="none" strike="noStrike" dirty="0" smtClean="0">
                        <a:effectLst/>
                        <a:latin typeface="Times New Roman"/>
                      </a:endParaRPr>
                    </a:p>
                  </a:txBody>
                  <a:tcPr marL="4035" marR="4035" marT="4035" marB="0" anchor="b"/>
                </a:tc>
              </a:tr>
              <a:tr h="306715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 dirty="0">
                          <a:effectLst/>
                        </a:rPr>
                        <a:t> </a:t>
                      </a:r>
                      <a:endParaRPr lang="en-US" sz="500" b="0" i="0" u="none" strike="noStrike" dirty="0">
                        <a:effectLst/>
                        <a:latin typeface="Arial"/>
                      </a:endParaRPr>
                    </a:p>
                  </a:txBody>
                  <a:tcPr marL="4035" marR="4035" marT="403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Middle School</a:t>
                      </a:r>
                      <a:endParaRPr lang="en-US" sz="9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4035" marR="4035" marT="403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Freshman</a:t>
                      </a:r>
                      <a:endParaRPr lang="en-US" sz="9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4035" marR="4035" marT="403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Sophomore</a:t>
                      </a:r>
                      <a:endParaRPr lang="en-US" sz="9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4035" marR="4035" marT="403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Junior</a:t>
                      </a:r>
                      <a:endParaRPr lang="en-US" sz="9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4035" marR="4035" marT="403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Senior</a:t>
                      </a:r>
                      <a:endParaRPr lang="en-US" sz="9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4035" marR="4035" marT="4035" marB="0" anchor="ctr"/>
                </a:tc>
              </a:tr>
              <a:tr h="378803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 dirty="0">
                          <a:effectLst/>
                        </a:rPr>
                        <a:t>PA s</a:t>
                      </a:r>
                      <a:endParaRPr lang="en-US" sz="105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4035" marR="4035" marT="403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</a:rPr>
                        <a:t>• Begin paying attention to ways you need </a:t>
                      </a:r>
                      <a:r>
                        <a:rPr lang="en-US" sz="900" u="none" strike="noStrike" dirty="0" smtClean="0">
                          <a:effectLst/>
                        </a:rPr>
                        <a:t>to be helped at home and at school.</a:t>
                      </a:r>
                    </a:p>
                    <a:p>
                      <a:pPr algn="l" fontAlgn="ctr"/>
                      <a:r>
                        <a:rPr lang="en-US" sz="900" u="none" strike="noStrike" dirty="0" smtClean="0">
                          <a:effectLst/>
                        </a:rPr>
                        <a:t>• Do</a:t>
                      </a:r>
                      <a:r>
                        <a:rPr lang="en-US" sz="9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900" u="none" strike="noStrike" dirty="0" smtClean="0">
                          <a:effectLst/>
                        </a:rPr>
                        <a:t>as much as you can</a:t>
                      </a:r>
                      <a:r>
                        <a:rPr lang="en-US" sz="900" u="none" strike="noStrike" baseline="0" dirty="0" smtClean="0">
                          <a:effectLst/>
                        </a:rPr>
                        <a:t> for yourself when possible. </a:t>
                      </a:r>
                    </a:p>
                    <a:p>
                      <a:pPr algn="l" fontAlgn="ctr"/>
                      <a:r>
                        <a:rPr lang="en-US" sz="900" u="none" strike="noStrike" dirty="0" smtClean="0">
                          <a:effectLst/>
                        </a:rPr>
                        <a:t>• Get</a:t>
                      </a:r>
                      <a:r>
                        <a:rPr lang="en-US" sz="900" u="none" strike="noStrike" baseline="0" dirty="0" smtClean="0">
                          <a:effectLst/>
                        </a:rPr>
                        <a:t> in the habit of directing how you are being helped.</a:t>
                      </a:r>
                      <a:endParaRPr lang="en-US" sz="9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4035" marR="4035" marT="403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</a:rPr>
                        <a:t>• </a:t>
                      </a:r>
                      <a:r>
                        <a:rPr lang="en-US" sz="900" u="none" strike="noStrike" dirty="0" smtClean="0">
                          <a:effectLst/>
                        </a:rPr>
                        <a:t>Include in IEP/504 option</a:t>
                      </a:r>
                      <a:r>
                        <a:rPr lang="en-US" sz="9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900" u="none" strike="noStrike" dirty="0" smtClean="0">
                          <a:effectLst/>
                        </a:rPr>
                        <a:t> for</a:t>
                      </a:r>
                      <a:r>
                        <a:rPr lang="en-US" sz="900" u="none" strike="noStrike" baseline="0" dirty="0" smtClean="0">
                          <a:effectLst/>
                        </a:rPr>
                        <a:t> limiting </a:t>
                      </a:r>
                      <a:r>
                        <a:rPr lang="en-US" sz="900" u="none" strike="noStrike" dirty="0" smtClean="0">
                          <a:effectLst/>
                        </a:rPr>
                        <a:t>role </a:t>
                      </a:r>
                      <a:r>
                        <a:rPr lang="en-US" sz="900" u="none" strike="noStrike" dirty="0">
                          <a:effectLst/>
                        </a:rPr>
                        <a:t>of 1:1 </a:t>
                      </a:r>
                      <a:r>
                        <a:rPr lang="en-US" sz="900" u="none" strike="noStrike" dirty="0" smtClean="0">
                          <a:effectLst/>
                        </a:rPr>
                        <a:t>aide.</a:t>
                      </a:r>
                    </a:p>
                    <a:p>
                      <a:pPr algn="l" fontAlgn="ctr"/>
                      <a:r>
                        <a:rPr lang="en-US" sz="900" u="none" strike="noStrike" dirty="0" smtClean="0">
                          <a:effectLst/>
                        </a:rPr>
                        <a:t>• Develop</a:t>
                      </a:r>
                      <a:r>
                        <a:rPr lang="en-US" sz="900" u="none" strike="noStrike" baseline="0" dirty="0" smtClean="0">
                          <a:effectLst/>
                        </a:rPr>
                        <a:t> plan and </a:t>
                      </a:r>
                      <a:r>
                        <a:rPr lang="en-US" sz="900" u="none" strike="noStrike" dirty="0" smtClean="0">
                          <a:effectLst/>
                        </a:rPr>
                        <a:t>actively </a:t>
                      </a:r>
                      <a:r>
                        <a:rPr lang="en-US" sz="900" u="none" strike="noStrike" dirty="0">
                          <a:effectLst/>
                        </a:rPr>
                        <a:t>work on skills to achieve that goal daily. </a:t>
                      </a:r>
                      <a:endParaRPr lang="en-US" sz="900" u="none" strike="noStrike" dirty="0" smtClean="0">
                        <a:effectLst/>
                      </a:endParaRPr>
                    </a:p>
                    <a:p>
                      <a:pPr algn="l" fontAlgn="ctr"/>
                      <a:r>
                        <a:rPr lang="en-US" sz="900" u="none" strike="noStrike" dirty="0" smtClean="0">
                          <a:effectLst/>
                        </a:rPr>
                        <a:t>• Get used to asking a friend</a:t>
                      </a:r>
                      <a:r>
                        <a:rPr lang="en-US" sz="900" u="none" strike="noStrike" baseline="0" dirty="0" smtClean="0">
                          <a:effectLst/>
                        </a:rPr>
                        <a:t> to help with easy tasks.</a:t>
                      </a:r>
                      <a:endParaRPr lang="en-US" sz="9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4035" marR="4035" marT="4035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u="none" strike="noStrike" dirty="0" smtClean="0">
                          <a:effectLst/>
                        </a:rPr>
                        <a:t>• Continue improving skills from Freshman year.</a:t>
                      </a:r>
                    </a:p>
                    <a:p>
                      <a:pPr algn="l" fontAlgn="ctr"/>
                      <a:r>
                        <a:rPr lang="en-US" sz="900" u="none" strike="noStrike" dirty="0" smtClean="0">
                          <a:effectLst/>
                        </a:rPr>
                        <a:t>• Utilize 1:1 aide less than last year.                    • Take more active role in discussion of ADL needs and how they are done at home.  </a:t>
                      </a:r>
                      <a:endParaRPr lang="en-US" sz="9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4035" marR="4035" marT="4035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u="none" strike="noStrike" dirty="0" smtClean="0">
                          <a:effectLst/>
                        </a:rPr>
                        <a:t>• Continue improving skills from Sophomore year.</a:t>
                      </a:r>
                    </a:p>
                    <a:p>
                      <a:pPr algn="l" fontAlgn="ctr"/>
                      <a:r>
                        <a:rPr lang="en-US" sz="900" u="none" strike="noStrike" dirty="0" smtClean="0">
                          <a:effectLst/>
                        </a:rPr>
                        <a:t>• Consider how  </a:t>
                      </a:r>
                      <a:r>
                        <a:rPr lang="en-US" sz="900" u="none" strike="noStrike" dirty="0">
                          <a:effectLst/>
                        </a:rPr>
                        <a:t>personal and academic </a:t>
                      </a:r>
                      <a:r>
                        <a:rPr lang="en-US" sz="900" u="none" strike="noStrike" dirty="0" smtClean="0">
                          <a:effectLst/>
                        </a:rPr>
                        <a:t>support will change after high school.                          </a:t>
                      </a:r>
                      <a:r>
                        <a:rPr lang="en-US" sz="900" u="none" strike="noStrike" dirty="0">
                          <a:effectLst/>
                        </a:rPr>
                        <a:t>• Utilize 1:1 aide less than last year.                  • Get used to directing </a:t>
                      </a:r>
                      <a:r>
                        <a:rPr lang="en-US" sz="900" u="none" strike="noStrike" dirty="0" smtClean="0">
                          <a:effectLst/>
                        </a:rPr>
                        <a:t>all of your support  at </a:t>
                      </a:r>
                      <a:r>
                        <a:rPr lang="en-US" sz="900" u="none" strike="noStrike" dirty="0">
                          <a:effectLst/>
                        </a:rPr>
                        <a:t>home and </a:t>
                      </a:r>
                      <a:r>
                        <a:rPr lang="en-US" sz="900" u="none" strike="noStrike" dirty="0" smtClean="0">
                          <a:effectLst/>
                        </a:rPr>
                        <a:t> at </a:t>
                      </a:r>
                      <a:r>
                        <a:rPr lang="en-US" sz="900" u="none" strike="noStrike" dirty="0">
                          <a:effectLst/>
                        </a:rPr>
                        <a:t>school.                          • Student </a:t>
                      </a:r>
                      <a:r>
                        <a:rPr lang="en-US" sz="900" u="none" strike="noStrike" dirty="0" smtClean="0">
                          <a:effectLst/>
                        </a:rPr>
                        <a:t> takes </a:t>
                      </a:r>
                      <a:r>
                        <a:rPr lang="en-US" sz="900" u="none" strike="noStrike" dirty="0">
                          <a:effectLst/>
                        </a:rPr>
                        <a:t>primary role training </a:t>
                      </a:r>
                      <a:r>
                        <a:rPr lang="en-US" sz="900" u="none" strike="noStrike" dirty="0" smtClean="0">
                          <a:effectLst/>
                        </a:rPr>
                        <a:t>1:1 aide and other staff at </a:t>
                      </a:r>
                      <a:r>
                        <a:rPr lang="en-US" sz="900" u="none" strike="noStrike" dirty="0">
                          <a:effectLst/>
                        </a:rPr>
                        <a:t>school.</a:t>
                      </a:r>
                      <a:endParaRPr lang="en-US" sz="9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4035" marR="4035" marT="403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u="none" strike="noStrike" dirty="0">
                          <a:effectLst/>
                        </a:rPr>
                        <a:t>• Ask yourself the following questions:                                  • What are my care needs?                             • When do I need help? Night? Day? Morning? 24/7?                                       • How many people </a:t>
                      </a:r>
                      <a:r>
                        <a:rPr lang="en-US" sz="900" u="none" strike="noStrike" dirty="0" smtClean="0">
                          <a:effectLst/>
                        </a:rPr>
                        <a:t>cover </a:t>
                      </a:r>
                      <a:r>
                        <a:rPr lang="en-US" sz="900" u="none" strike="noStrike" dirty="0">
                          <a:effectLst/>
                        </a:rPr>
                        <a:t>my needs?            </a:t>
                      </a:r>
                      <a:endParaRPr lang="en-US" sz="900" u="none" strike="noStrike" dirty="0" smtClean="0">
                        <a:effectLst/>
                      </a:endParaRPr>
                    </a:p>
                    <a:p>
                      <a:pPr algn="l" fontAlgn="t"/>
                      <a:r>
                        <a:rPr lang="en-US" sz="900" u="none" strike="noStrike" dirty="0" smtClean="0">
                          <a:effectLst/>
                        </a:rPr>
                        <a:t>• When hiring, consider</a:t>
                      </a:r>
                      <a:r>
                        <a:rPr lang="en-US" sz="900" u="none" strike="noStrike" baseline="0" dirty="0" smtClean="0">
                          <a:effectLst/>
                        </a:rPr>
                        <a:t> w</a:t>
                      </a:r>
                      <a:r>
                        <a:rPr lang="en-US" sz="900" u="none" strike="noStrike" dirty="0" smtClean="0">
                          <a:effectLst/>
                        </a:rPr>
                        <a:t>hat your PA expectations might be?                       </a:t>
                      </a:r>
                      <a:r>
                        <a:rPr lang="en-US" sz="900" u="none" strike="noStrike" dirty="0">
                          <a:effectLst/>
                        </a:rPr>
                        <a:t>• Is gender a consideration?                        • What personal qualities do I want my </a:t>
                      </a:r>
                      <a:r>
                        <a:rPr lang="en-US" sz="900" u="none" strike="noStrike" dirty="0" smtClean="0">
                          <a:effectLst/>
                        </a:rPr>
                        <a:t>PAs </a:t>
                      </a:r>
                      <a:r>
                        <a:rPr lang="en-US" sz="900" u="none" strike="noStrike" dirty="0">
                          <a:effectLst/>
                        </a:rPr>
                        <a:t>to have?        </a:t>
                      </a:r>
                      <a:r>
                        <a:rPr lang="en-US" sz="900" u="none" strike="noStrike" baseline="0" dirty="0" smtClean="0">
                          <a:effectLst/>
                        </a:rPr>
                        <a:t>     </a:t>
                      </a:r>
                    </a:p>
                    <a:p>
                      <a:pPr algn="l" fontAlgn="t"/>
                      <a:r>
                        <a:rPr lang="en-US" sz="900" u="none" strike="noStrike" dirty="0" smtClean="0">
                          <a:effectLst/>
                        </a:rPr>
                        <a:t>• </a:t>
                      </a:r>
                      <a:r>
                        <a:rPr lang="en-US" sz="900" u="none" strike="noStrike" dirty="0">
                          <a:effectLst/>
                        </a:rPr>
                        <a:t>Try </a:t>
                      </a:r>
                      <a:r>
                        <a:rPr lang="en-US" sz="900" u="none" strike="noStrike" dirty="0" smtClean="0">
                          <a:effectLst/>
                        </a:rPr>
                        <a:t>to only</a:t>
                      </a:r>
                      <a:r>
                        <a:rPr lang="en-US" sz="9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900" u="none" strike="noStrike" dirty="0" smtClean="0">
                          <a:effectLst/>
                        </a:rPr>
                        <a:t> </a:t>
                      </a:r>
                      <a:r>
                        <a:rPr lang="en-US" sz="900" u="none" strike="noStrike" dirty="0">
                          <a:effectLst/>
                        </a:rPr>
                        <a:t>use 1:1 aide </a:t>
                      </a:r>
                      <a:r>
                        <a:rPr lang="en-US" sz="900" u="none" strike="noStrike" dirty="0" smtClean="0">
                          <a:effectLst/>
                        </a:rPr>
                        <a:t> for toileting this year.                  </a:t>
                      </a:r>
                      <a:endParaRPr lang="en-US" sz="9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4035" marR="4035" marT="4035" marB="0"/>
                </a:tc>
              </a:tr>
              <a:tr h="240005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 dirty="0">
                          <a:effectLst/>
                        </a:rPr>
                        <a:t>Financial Assistance</a:t>
                      </a:r>
                      <a:endParaRPr lang="en-US" sz="105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4035" marR="4035" marT="403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u="none" strike="noStrike" dirty="0">
                          <a:effectLst/>
                        </a:rPr>
                        <a:t>• </a:t>
                      </a:r>
                      <a:r>
                        <a:rPr lang="en-US" sz="900" u="none" strike="noStrike" dirty="0" smtClean="0">
                          <a:effectLst/>
                        </a:rPr>
                        <a:t>Initiate </a:t>
                      </a:r>
                      <a:r>
                        <a:rPr lang="en-US" sz="900" u="none" strike="noStrike" dirty="0">
                          <a:effectLst/>
                        </a:rPr>
                        <a:t>discussion with Dept. of Human Services (DHS</a:t>
                      </a:r>
                      <a:r>
                        <a:rPr lang="en-US" sz="900" u="none" strike="noStrike" dirty="0" smtClean="0">
                          <a:effectLst/>
                        </a:rPr>
                        <a:t>) to see if your family is able </a:t>
                      </a:r>
                      <a:r>
                        <a:rPr lang="en-US" sz="900" u="none" strike="noStrike" dirty="0">
                          <a:effectLst/>
                        </a:rPr>
                        <a:t>to </a:t>
                      </a:r>
                      <a:r>
                        <a:rPr lang="en-US" sz="900" u="none" strike="noStrike" dirty="0" smtClean="0">
                          <a:effectLst/>
                        </a:rPr>
                        <a:t>receive any support with</a:t>
                      </a:r>
                      <a:r>
                        <a:rPr lang="en-US" sz="900" u="none" strike="noStrike" baseline="0" dirty="0" smtClean="0">
                          <a:effectLst/>
                        </a:rPr>
                        <a:t> you being a </a:t>
                      </a:r>
                      <a:r>
                        <a:rPr lang="en-US" sz="900" u="none" strike="noStrike" dirty="0" smtClean="0">
                          <a:effectLst/>
                        </a:rPr>
                        <a:t> </a:t>
                      </a:r>
                      <a:r>
                        <a:rPr lang="en-US" sz="900" u="none" strike="noStrike" dirty="0">
                          <a:effectLst/>
                        </a:rPr>
                        <a:t>dependent.</a:t>
                      </a:r>
                      <a:endParaRPr lang="en-US" sz="9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4035" marR="4035" marT="403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</a:rPr>
                        <a:t>• Work with DHS and </a:t>
                      </a:r>
                      <a:r>
                        <a:rPr lang="en-US" sz="900" u="none" strike="noStrike" dirty="0" smtClean="0">
                          <a:effectLst/>
                        </a:rPr>
                        <a:t>your school </a:t>
                      </a:r>
                      <a:r>
                        <a:rPr lang="en-US" sz="900" u="none" strike="noStrike" dirty="0">
                          <a:effectLst/>
                        </a:rPr>
                        <a:t>district </a:t>
                      </a:r>
                      <a:r>
                        <a:rPr lang="en-US" sz="900" u="none" strike="noStrike" dirty="0" smtClean="0">
                          <a:effectLst/>
                        </a:rPr>
                        <a:t>on </a:t>
                      </a:r>
                      <a:r>
                        <a:rPr lang="en-US" sz="900" u="none" strike="noStrike" dirty="0">
                          <a:effectLst/>
                        </a:rPr>
                        <a:t>funding of assistive technology and personal assistants if necessary.</a:t>
                      </a:r>
                      <a:endParaRPr lang="en-US" sz="9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4035" marR="4035" marT="4035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u="none" strike="noStrike" dirty="0" smtClean="0">
                          <a:effectLst/>
                        </a:rPr>
                        <a:t>• Continue improving skills from Freshman year.</a:t>
                      </a:r>
                    </a:p>
                    <a:p>
                      <a:pPr algn="l" fontAlgn="ctr"/>
                      <a:r>
                        <a:rPr lang="en-US" sz="900" u="none" strike="noStrike" dirty="0" smtClean="0">
                          <a:effectLst/>
                        </a:rPr>
                        <a:t>• Begin researching scholarships</a:t>
                      </a:r>
                      <a:r>
                        <a:rPr lang="en-US" sz="900" u="none" strike="noStrike" baseline="0" dirty="0" smtClean="0">
                          <a:effectLst/>
                        </a:rPr>
                        <a:t> that you might be eligible for in two years.</a:t>
                      </a:r>
                      <a:endParaRPr lang="en-US" sz="9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4035" marR="4035" marT="403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</a:rPr>
                        <a:t>• Follow-up with your local Dept. of Human Services about </a:t>
                      </a:r>
                      <a:r>
                        <a:rPr lang="en-US" sz="900" u="none" strike="noStrike" dirty="0" smtClean="0">
                          <a:effectLst/>
                        </a:rPr>
                        <a:t>eligibility</a:t>
                      </a:r>
                      <a:r>
                        <a:rPr lang="en-US" sz="900" u="none" strike="noStrike" baseline="0" dirty="0" smtClean="0">
                          <a:effectLst/>
                        </a:rPr>
                        <a:t> and steps for applying after turning 18.</a:t>
                      </a:r>
                      <a:r>
                        <a:rPr lang="en-US" sz="900" u="none" strike="noStrike" dirty="0" smtClean="0">
                          <a:effectLst/>
                        </a:rPr>
                        <a:t>                            </a:t>
                      </a:r>
                      <a:r>
                        <a:rPr lang="en-US" sz="900" u="none" strike="noStrike" dirty="0">
                          <a:effectLst/>
                        </a:rPr>
                        <a:t>• </a:t>
                      </a:r>
                      <a:r>
                        <a:rPr lang="en-US" sz="900" u="none" strike="noStrike" dirty="0" smtClean="0">
                          <a:effectLst/>
                        </a:rPr>
                        <a:t>Keep</a:t>
                      </a:r>
                      <a:r>
                        <a:rPr lang="en-US" sz="900" u="none" strike="noStrike" baseline="0" dirty="0" smtClean="0">
                          <a:effectLst/>
                        </a:rPr>
                        <a:t> r</a:t>
                      </a:r>
                      <a:r>
                        <a:rPr lang="en-US" sz="900" u="none" strike="noStrike" dirty="0" smtClean="0">
                          <a:effectLst/>
                        </a:rPr>
                        <a:t>esearching potential </a:t>
                      </a:r>
                      <a:r>
                        <a:rPr lang="en-US" sz="900" u="none" strike="noStrike" dirty="0">
                          <a:effectLst/>
                        </a:rPr>
                        <a:t>scholarships </a:t>
                      </a:r>
                      <a:r>
                        <a:rPr lang="en-US" sz="900" u="none" strike="noStrike" dirty="0" smtClean="0">
                          <a:effectLst/>
                        </a:rPr>
                        <a:t>local, national and</a:t>
                      </a:r>
                      <a:r>
                        <a:rPr lang="en-US" sz="9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900" u="none" strike="noStrike" dirty="0" smtClean="0">
                          <a:effectLst/>
                        </a:rPr>
                        <a:t>specific </a:t>
                      </a:r>
                      <a:r>
                        <a:rPr lang="en-US" sz="900" u="none" strike="noStrike" dirty="0">
                          <a:effectLst/>
                        </a:rPr>
                        <a:t>for students with disabilities.</a:t>
                      </a:r>
                      <a:endParaRPr lang="en-US" sz="9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4035" marR="4035" marT="403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</a:rPr>
                        <a:t>• </a:t>
                      </a:r>
                      <a:r>
                        <a:rPr lang="en-US" sz="900" u="none" strike="noStrike" dirty="0" smtClean="0">
                          <a:effectLst/>
                        </a:rPr>
                        <a:t>After</a:t>
                      </a:r>
                      <a:r>
                        <a:rPr lang="en-US" sz="900" u="none" strike="noStrike" baseline="0" dirty="0" smtClean="0">
                          <a:effectLst/>
                        </a:rPr>
                        <a:t> 18</a:t>
                      </a:r>
                      <a:r>
                        <a:rPr lang="en-US" sz="900" u="none" strike="noStrike" baseline="30000" dirty="0" smtClean="0">
                          <a:effectLst/>
                        </a:rPr>
                        <a:t>th</a:t>
                      </a:r>
                      <a:r>
                        <a:rPr lang="en-US" sz="900" u="none" strike="noStrike" baseline="0" dirty="0" smtClean="0">
                          <a:effectLst/>
                        </a:rPr>
                        <a:t> birthday, a</a:t>
                      </a:r>
                      <a:r>
                        <a:rPr lang="en-US" sz="900" u="none" strike="noStrike" dirty="0" smtClean="0">
                          <a:effectLst/>
                        </a:rPr>
                        <a:t>pply </a:t>
                      </a:r>
                      <a:r>
                        <a:rPr lang="en-US" sz="900" u="none" strike="noStrike" dirty="0">
                          <a:effectLst/>
                        </a:rPr>
                        <a:t>as </a:t>
                      </a:r>
                      <a:r>
                        <a:rPr lang="en-US" sz="900" u="none" strike="noStrike" dirty="0" smtClean="0">
                          <a:effectLst/>
                        </a:rPr>
                        <a:t>an independent </a:t>
                      </a:r>
                      <a:r>
                        <a:rPr lang="en-US" sz="900" u="none" strike="noStrike" dirty="0">
                          <a:effectLst/>
                        </a:rPr>
                        <a:t>as </a:t>
                      </a:r>
                      <a:r>
                        <a:rPr lang="en-US" sz="900" u="none" strike="noStrike" dirty="0" smtClean="0">
                          <a:effectLst/>
                        </a:rPr>
                        <a:t>with </a:t>
                      </a:r>
                      <a:r>
                        <a:rPr lang="en-US" sz="900" u="none" strike="noStrike" dirty="0">
                          <a:effectLst/>
                        </a:rPr>
                        <a:t>the </a:t>
                      </a:r>
                      <a:r>
                        <a:rPr lang="en-US" sz="900" u="none" strike="noStrike" dirty="0" smtClean="0">
                          <a:effectLst/>
                        </a:rPr>
                        <a:t>Dept</a:t>
                      </a:r>
                      <a:r>
                        <a:rPr lang="en-US" sz="900" u="none" strike="noStrike" dirty="0">
                          <a:effectLst/>
                        </a:rPr>
                        <a:t>. of Human Services</a:t>
                      </a:r>
                      <a:r>
                        <a:rPr lang="en-US" sz="900" u="none" strike="noStrike" dirty="0" smtClean="0">
                          <a:effectLst/>
                        </a:rPr>
                        <a:t>.-Voc Rehab</a:t>
                      </a:r>
                      <a:r>
                        <a:rPr lang="en-US" sz="900" u="none" strike="noStrike" baseline="0" dirty="0" smtClean="0">
                          <a:effectLst/>
                        </a:rPr>
                        <a:t> and Home Services.</a:t>
                      </a:r>
                      <a:endParaRPr lang="en-US" sz="900" u="none" strike="noStrike" dirty="0" smtClean="0">
                        <a:effectLst/>
                      </a:endParaRPr>
                    </a:p>
                    <a:p>
                      <a:pPr algn="l" fontAlgn="ctr"/>
                      <a:r>
                        <a:rPr lang="en-US" sz="900" u="none" strike="noStrike" dirty="0" smtClean="0">
                          <a:effectLst/>
                        </a:rPr>
                        <a:t>• Apply for Social Security benefit</a:t>
                      </a:r>
                      <a:r>
                        <a:rPr lang="en-US" sz="900" u="none" strike="noStrike" baseline="0" dirty="0" smtClean="0">
                          <a:effectLst/>
                        </a:rPr>
                        <a:t> at: </a:t>
                      </a:r>
                      <a:r>
                        <a:rPr lang="en-US" sz="900" u="none" strike="noStrike" dirty="0" smtClean="0">
                          <a:effectLst/>
                        </a:rPr>
                        <a:t>ssa.gov                              </a:t>
                      </a:r>
                      <a:r>
                        <a:rPr lang="en-US" sz="900" u="none" strike="noStrike" dirty="0">
                          <a:effectLst/>
                        </a:rPr>
                        <a:t>• Apply </a:t>
                      </a:r>
                      <a:r>
                        <a:rPr lang="en-US" sz="900" u="none" strike="noStrike" dirty="0" smtClean="0">
                          <a:effectLst/>
                        </a:rPr>
                        <a:t>for</a:t>
                      </a:r>
                      <a:r>
                        <a:rPr lang="en-US" sz="9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900" u="none" strike="noStrike" dirty="0" smtClean="0">
                          <a:effectLst/>
                        </a:rPr>
                        <a:t>scholarships/ other </a:t>
                      </a:r>
                      <a:r>
                        <a:rPr lang="en-US" sz="900" u="none" strike="noStrike" dirty="0">
                          <a:effectLst/>
                        </a:rPr>
                        <a:t>financial aid/grants.</a:t>
                      </a:r>
                      <a:endParaRPr lang="en-US" sz="9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4035" marR="4035" marT="4035" marB="0" anchor="ctr"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7673159"/>
              </p:ext>
            </p:extLst>
          </p:nvPr>
        </p:nvGraphicFramePr>
        <p:xfrm>
          <a:off x="4648199" y="-19043"/>
          <a:ext cx="4495801" cy="689146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49301"/>
                <a:gridCol w="749300"/>
                <a:gridCol w="749300"/>
                <a:gridCol w="776548"/>
                <a:gridCol w="722052"/>
                <a:gridCol w="749300"/>
              </a:tblGrid>
              <a:tr h="322181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Transition Guide for Students and Families</a:t>
                      </a:r>
                      <a:endParaRPr lang="en-US" sz="1600" b="1" i="0" u="none" strike="noStrike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</a:endParaRPr>
                    </a:p>
                  </a:txBody>
                  <a:tcPr marL="5065" marR="5065" marT="5065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50" b="0" i="0" u="none" strike="noStrike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4035" marR="4035" marT="4035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</a:endParaRPr>
                    </a:p>
                  </a:txBody>
                  <a:tcPr marL="4035" marR="4035" marT="403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b="1" i="0" u="none" strike="noStrike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</a:endParaRPr>
                    </a:p>
                  </a:txBody>
                  <a:tcPr marL="5065" marR="5065" marT="5065" marB="0" anchor="b"/>
                </a:tc>
              </a:tr>
              <a:tr h="288086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 dirty="0">
                          <a:effectLst/>
                        </a:rPr>
                        <a:t> </a:t>
                      </a:r>
                      <a:endParaRPr lang="en-US" sz="500" b="0" i="0" u="none" strike="noStrike" dirty="0">
                        <a:effectLst/>
                        <a:latin typeface="Arial"/>
                      </a:endParaRPr>
                    </a:p>
                  </a:txBody>
                  <a:tcPr marL="5065" marR="5065" marT="50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Middle School</a:t>
                      </a:r>
                      <a:endParaRPr lang="en-US" sz="9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5065" marR="5065" marT="50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Freshman</a:t>
                      </a:r>
                      <a:endParaRPr lang="en-US" sz="9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5065" marR="5065" marT="506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Sophomore</a:t>
                      </a:r>
                      <a:endParaRPr lang="en-US" sz="9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5065" marR="5065" marT="506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Junior</a:t>
                      </a:r>
                      <a:endParaRPr lang="en-US" sz="9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5065" marR="5065" marT="506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Senior</a:t>
                      </a:r>
                      <a:endParaRPr lang="en-US" sz="9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5065" marR="5065" marT="5065" marB="0" anchor="ctr"/>
                </a:tc>
              </a:tr>
              <a:tr h="27948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50" u="none" strike="noStrike" dirty="0" smtClean="0">
                          <a:effectLst/>
                        </a:rPr>
                        <a:t>Empowerment- Entitlement</a:t>
                      </a:r>
                      <a:endParaRPr lang="en-US" sz="85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5065" marR="5065" marT="506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 dirty="0">
                          <a:effectLst/>
                        </a:rPr>
                        <a:t>• Feel </a:t>
                      </a:r>
                      <a:r>
                        <a:rPr lang="en-US" sz="800" u="none" strike="noStrike" dirty="0" smtClean="0">
                          <a:effectLst/>
                        </a:rPr>
                        <a:t>okay with asking questions.                              </a:t>
                      </a:r>
                      <a:r>
                        <a:rPr lang="en-US" sz="800" u="none" strike="noStrike" dirty="0">
                          <a:effectLst/>
                        </a:rPr>
                        <a:t>• Discuss </a:t>
                      </a:r>
                      <a:r>
                        <a:rPr lang="en-US" sz="800" u="none" strike="noStrike" dirty="0" smtClean="0">
                          <a:effectLst/>
                        </a:rPr>
                        <a:t>what</a:t>
                      </a:r>
                      <a:r>
                        <a:rPr lang="en-US" sz="800" u="none" strike="noStrike" baseline="0" dirty="0" smtClean="0">
                          <a:effectLst/>
                        </a:rPr>
                        <a:t> it means to be </a:t>
                      </a:r>
                      <a:r>
                        <a:rPr lang="en-US" sz="800" u="none" strike="noStrike" dirty="0" smtClean="0">
                          <a:effectLst/>
                        </a:rPr>
                        <a:t> entitled</a:t>
                      </a:r>
                      <a:r>
                        <a:rPr lang="en-US" sz="8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800" u="none" strike="noStrike" dirty="0" smtClean="0">
                          <a:effectLst/>
                        </a:rPr>
                        <a:t>and empowered.</a:t>
                      </a:r>
                    </a:p>
                    <a:p>
                      <a:pPr algn="l" fontAlgn="ctr"/>
                      <a:r>
                        <a:rPr lang="en-US" sz="800" u="none" strike="noStrike" dirty="0" smtClean="0">
                          <a:effectLst/>
                        </a:rPr>
                        <a:t>• Decide which one</a:t>
                      </a:r>
                      <a:r>
                        <a:rPr lang="en-US" sz="8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800" u="none" strike="noStrike" dirty="0" smtClean="0">
                          <a:effectLst/>
                        </a:rPr>
                        <a:t>you want to be</a:t>
                      </a:r>
                      <a:r>
                        <a:rPr lang="en-US" sz="800" u="none" strike="noStrike" baseline="0" dirty="0" smtClean="0">
                          <a:effectLst/>
                        </a:rPr>
                        <a:t> – entitled or empowered and why.</a:t>
                      </a:r>
                      <a:endParaRPr lang="en-US" sz="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5065" marR="5065" marT="506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 dirty="0">
                          <a:effectLst/>
                        </a:rPr>
                        <a:t>• Student needs to be able to be given the chance to fail and learn </a:t>
                      </a:r>
                      <a:r>
                        <a:rPr lang="en-US" sz="800" u="none" strike="noStrike" dirty="0" smtClean="0">
                          <a:effectLst/>
                        </a:rPr>
                        <a:t>how to have</a:t>
                      </a:r>
                      <a:r>
                        <a:rPr lang="en-US" sz="800" u="none" strike="noStrike" baseline="0" dirty="0" smtClean="0">
                          <a:effectLst/>
                        </a:rPr>
                        <a:t> a better result the next time. </a:t>
                      </a:r>
                      <a:endParaRPr lang="en-US" sz="800" u="none" strike="noStrike" baseline="0" dirty="0" smtClean="0">
                        <a:effectLst/>
                      </a:endParaRPr>
                    </a:p>
                    <a:p>
                      <a:pPr algn="l" fontAlgn="ctr"/>
                      <a:r>
                        <a:rPr lang="en-US" sz="800" u="none" strike="noStrike" dirty="0" smtClean="0">
                          <a:effectLst/>
                        </a:rPr>
                        <a:t>• </a:t>
                      </a:r>
                      <a:r>
                        <a:rPr lang="en-US" sz="800" u="none" strike="noStrike" dirty="0" smtClean="0">
                          <a:effectLst/>
                        </a:rPr>
                        <a:t>Play an active role in deciding what services</a:t>
                      </a:r>
                      <a:r>
                        <a:rPr lang="en-US" sz="800" u="none" strike="noStrike" baseline="0" dirty="0" smtClean="0">
                          <a:effectLst/>
                        </a:rPr>
                        <a:t> you really need at school. </a:t>
                      </a:r>
                    </a:p>
                    <a:p>
                      <a:pPr algn="l" fontAlgn="ctr"/>
                      <a:r>
                        <a:rPr lang="en-US" sz="800" u="none" strike="noStrike" dirty="0" smtClean="0">
                          <a:effectLst/>
                        </a:rPr>
                        <a:t> </a:t>
                      </a:r>
                      <a:endParaRPr lang="en-US" sz="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5065" marR="5065" marT="5065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u="none" strike="noStrike" dirty="0" smtClean="0">
                          <a:effectLst/>
                        </a:rPr>
                        <a:t>• Continue improving skills from Freshman year.</a:t>
                      </a:r>
                    </a:p>
                    <a:p>
                      <a:pPr algn="l" fontAlgn="ctr"/>
                      <a:r>
                        <a:rPr lang="en-US" sz="800" u="none" strike="noStrike" dirty="0" smtClean="0">
                          <a:effectLst/>
                        </a:rPr>
                        <a:t>• Continue improving</a:t>
                      </a:r>
                      <a:r>
                        <a:rPr lang="en-US" sz="8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800" u="none" strike="noStrike" dirty="0" smtClean="0">
                          <a:effectLst/>
                        </a:rPr>
                        <a:t>knowledge </a:t>
                      </a:r>
                      <a:r>
                        <a:rPr lang="en-US" sz="800" u="none" strike="noStrike" dirty="0">
                          <a:effectLst/>
                        </a:rPr>
                        <a:t>of </a:t>
                      </a:r>
                      <a:r>
                        <a:rPr lang="en-US" sz="800" u="none" strike="noStrike" dirty="0" smtClean="0">
                          <a:effectLst/>
                        </a:rPr>
                        <a:t>how to lead an  empowered life.                • </a:t>
                      </a:r>
                      <a:r>
                        <a:rPr lang="en-US" sz="800" u="none" strike="noStrike" dirty="0">
                          <a:effectLst/>
                        </a:rPr>
                        <a:t>Student should begin considering college options, if they haven't already.</a:t>
                      </a:r>
                      <a:endParaRPr lang="en-US" sz="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5065" marR="5065" marT="506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 dirty="0">
                          <a:effectLst/>
                        </a:rPr>
                        <a:t> </a:t>
                      </a:r>
                      <a:r>
                        <a:rPr lang="en-US" sz="800" u="none" strike="noStrike" dirty="0" smtClean="0">
                          <a:effectLst/>
                        </a:rPr>
                        <a:t>• </a:t>
                      </a:r>
                      <a:r>
                        <a:rPr lang="en-US" sz="800" u="none" strike="noStrike" dirty="0">
                          <a:effectLst/>
                        </a:rPr>
                        <a:t>Student needs to make choice </a:t>
                      </a:r>
                      <a:r>
                        <a:rPr lang="en-US" sz="800" u="none" strike="noStrike" dirty="0" smtClean="0">
                          <a:effectLst/>
                        </a:rPr>
                        <a:t>for leading an empowered life, even when it</a:t>
                      </a:r>
                      <a:r>
                        <a:rPr lang="en-US" sz="800" u="none" strike="noStrike" baseline="0" dirty="0" smtClean="0">
                          <a:effectLst/>
                        </a:rPr>
                        <a:t> is hard</a:t>
                      </a:r>
                      <a:r>
                        <a:rPr lang="en-US" sz="800" u="none" strike="noStrike" dirty="0" smtClean="0">
                          <a:effectLst/>
                        </a:rPr>
                        <a:t>. </a:t>
                      </a:r>
                    </a:p>
                    <a:p>
                      <a:pPr algn="l" fontAlgn="ctr"/>
                      <a:r>
                        <a:rPr lang="en-US" sz="800" u="none" strike="noStrike" dirty="0" smtClean="0">
                          <a:effectLst/>
                        </a:rPr>
                        <a:t>• Talk about what colleges interest you and go on college </a:t>
                      </a:r>
                      <a:r>
                        <a:rPr lang="en-US" sz="800" u="none" strike="noStrike" dirty="0">
                          <a:effectLst/>
                        </a:rPr>
                        <a:t>visits.                                • Student should </a:t>
                      </a:r>
                      <a:r>
                        <a:rPr lang="en-US" sz="800" u="none" strike="noStrike" dirty="0" smtClean="0">
                          <a:effectLst/>
                        </a:rPr>
                        <a:t>make a list </a:t>
                      </a:r>
                      <a:r>
                        <a:rPr lang="en-US" sz="800" u="none" strike="noStrike" dirty="0">
                          <a:effectLst/>
                        </a:rPr>
                        <a:t>of </a:t>
                      </a:r>
                      <a:r>
                        <a:rPr lang="en-US" sz="800" u="none" strike="noStrike" dirty="0" smtClean="0">
                          <a:effectLst/>
                        </a:rPr>
                        <a:t>what they need,</a:t>
                      </a:r>
                      <a:r>
                        <a:rPr lang="en-US" sz="8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800" u="none" strike="noStrike" dirty="0" smtClean="0">
                          <a:effectLst/>
                        </a:rPr>
                        <a:t>want</a:t>
                      </a:r>
                      <a:r>
                        <a:rPr lang="en-US" sz="800" u="none" strike="noStrike" baseline="0" dirty="0" smtClean="0">
                          <a:effectLst/>
                        </a:rPr>
                        <a:t> and desire to get out of college.</a:t>
                      </a:r>
                    </a:p>
                    <a:p>
                      <a:pPr algn="l" fontAlgn="ctr"/>
                      <a:r>
                        <a:rPr lang="en-US" sz="800" u="none" strike="noStrike" dirty="0" smtClean="0">
                          <a:effectLst/>
                        </a:rPr>
                        <a:t>• Update</a:t>
                      </a:r>
                      <a:r>
                        <a:rPr lang="en-US" sz="800" u="none" strike="noStrike" baseline="0" dirty="0" smtClean="0">
                          <a:effectLst/>
                        </a:rPr>
                        <a:t> how each college  visit stacks up to your list.</a:t>
                      </a:r>
                      <a:endParaRPr lang="en-US" sz="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5065" marR="5065" marT="5065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u="none" strike="noStrike" dirty="0">
                          <a:effectLst/>
                        </a:rPr>
                        <a:t>• </a:t>
                      </a:r>
                      <a:r>
                        <a:rPr lang="en-US" sz="800" u="none" strike="noStrike" dirty="0" smtClean="0">
                          <a:effectLst/>
                        </a:rPr>
                        <a:t>Continue making </a:t>
                      </a:r>
                      <a:r>
                        <a:rPr lang="en-US" sz="800" u="none" strike="noStrike" dirty="0">
                          <a:effectLst/>
                        </a:rPr>
                        <a:t>empowered </a:t>
                      </a:r>
                      <a:r>
                        <a:rPr lang="en-US" sz="800" u="none" strike="noStrike" dirty="0" smtClean="0">
                          <a:effectLst/>
                        </a:rPr>
                        <a:t>decisions.     </a:t>
                      </a:r>
                      <a:r>
                        <a:rPr lang="en-US" sz="800" u="none" strike="noStrike" dirty="0" smtClean="0">
                          <a:effectLst/>
                        </a:rPr>
                        <a:t>  </a:t>
                      </a:r>
                    </a:p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u="none" strike="noStrike" dirty="0" smtClean="0">
                          <a:effectLst/>
                        </a:rPr>
                        <a:t>• </a:t>
                      </a:r>
                      <a:r>
                        <a:rPr lang="en-US" sz="800" u="none" strike="noStrike" dirty="0" smtClean="0">
                          <a:effectLst/>
                        </a:rPr>
                        <a:t>Keep updating your</a:t>
                      </a:r>
                      <a:r>
                        <a:rPr lang="en-US" sz="800" u="none" strike="noStrike" baseline="0" dirty="0" smtClean="0">
                          <a:effectLst/>
                        </a:rPr>
                        <a:t> college visit checklist after each visit.</a:t>
                      </a:r>
                      <a:endParaRPr lang="en-US" sz="800" b="0" i="0" u="none" strike="noStrike" dirty="0" smtClean="0">
                        <a:effectLst/>
                        <a:latin typeface="Times New Roman"/>
                      </a:endParaRPr>
                    </a:p>
                    <a:p>
                      <a:pPr algn="l" fontAlgn="ctr"/>
                      <a:r>
                        <a:rPr lang="en-US" sz="800" u="none" strike="noStrike" dirty="0" smtClean="0">
                          <a:effectLst/>
                        </a:rPr>
                        <a:t>• </a:t>
                      </a:r>
                      <a:r>
                        <a:rPr lang="en-US" sz="800" u="none" strike="noStrike" dirty="0">
                          <a:effectLst/>
                        </a:rPr>
                        <a:t>Student should lead </a:t>
                      </a:r>
                      <a:r>
                        <a:rPr lang="en-US" sz="800" u="none" strike="noStrike" dirty="0" smtClean="0">
                          <a:effectLst/>
                        </a:rPr>
                        <a:t>discussions </a:t>
                      </a:r>
                      <a:r>
                        <a:rPr lang="en-US" sz="800" u="none" strike="noStrike" dirty="0">
                          <a:effectLst/>
                        </a:rPr>
                        <a:t>during college visits, not parents</a:t>
                      </a:r>
                      <a:r>
                        <a:rPr lang="en-US" sz="800" u="none" strike="noStrike" dirty="0" smtClean="0">
                          <a:effectLst/>
                        </a:rPr>
                        <a:t>.</a:t>
                      </a:r>
                    </a:p>
                    <a:p>
                      <a:pPr algn="l" fontAlgn="ctr"/>
                      <a:r>
                        <a:rPr lang="en-US" sz="800" u="none" strike="noStrike" dirty="0" smtClean="0">
                          <a:effectLst/>
                        </a:rPr>
                        <a:t>• Review and update the list from your  college visits when making decision of where to go next year. </a:t>
                      </a:r>
                      <a:endParaRPr lang="en-US" sz="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5065" marR="5065" marT="5065" marB="0" anchor="ctr"/>
                </a:tc>
              </a:tr>
              <a:tr h="347197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Stress Management</a:t>
                      </a:r>
                      <a:endParaRPr lang="en-US" sz="9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4035" marR="4035" marT="403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 dirty="0" smtClean="0">
                          <a:effectLst/>
                        </a:rPr>
                        <a:t>• Think about</a:t>
                      </a:r>
                      <a:r>
                        <a:rPr lang="en-US" sz="800" u="none" strike="noStrike" baseline="0" dirty="0" smtClean="0">
                          <a:effectLst/>
                        </a:rPr>
                        <a:t> why you feel stressed.</a:t>
                      </a:r>
                      <a:r>
                        <a:rPr lang="en-US" sz="800" u="none" strike="noStrike" dirty="0" smtClean="0">
                          <a:effectLst/>
                        </a:rPr>
                        <a:t> </a:t>
                      </a:r>
                    </a:p>
                    <a:p>
                      <a:pPr algn="l" fontAlgn="ctr"/>
                      <a:r>
                        <a:rPr lang="en-US" sz="800" u="none" strike="noStrike" dirty="0" smtClean="0">
                          <a:effectLst/>
                        </a:rPr>
                        <a:t>• Think</a:t>
                      </a:r>
                      <a:r>
                        <a:rPr lang="en-US" sz="800" u="none" strike="noStrike" baseline="0" dirty="0" smtClean="0">
                          <a:effectLst/>
                        </a:rPr>
                        <a:t> about</a:t>
                      </a:r>
                      <a:r>
                        <a:rPr lang="en-US" sz="800" u="none" strike="noStrike" dirty="0" smtClean="0">
                          <a:effectLst/>
                        </a:rPr>
                        <a:t> how you can control how angry or frustrated</a:t>
                      </a:r>
                      <a:r>
                        <a:rPr lang="en-US" sz="800" u="none" strike="noStrike" baseline="0" dirty="0" smtClean="0">
                          <a:effectLst/>
                        </a:rPr>
                        <a:t> you get</a:t>
                      </a:r>
                      <a:r>
                        <a:rPr lang="en-US" sz="800" u="none" strike="noStrike" dirty="0" smtClean="0">
                          <a:effectLst/>
                        </a:rPr>
                        <a:t>. </a:t>
                      </a:r>
                    </a:p>
                    <a:p>
                      <a:pPr algn="l" fontAlgn="ctr"/>
                      <a:r>
                        <a:rPr lang="en-US" sz="800" u="none" strike="noStrike" dirty="0" smtClean="0">
                          <a:effectLst/>
                        </a:rPr>
                        <a:t>• Keep that strategy in your</a:t>
                      </a:r>
                      <a:r>
                        <a:rPr lang="en-US" sz="800" u="none" strike="noStrike" baseline="0" dirty="0" smtClean="0">
                          <a:effectLst/>
                        </a:rPr>
                        <a:t> mind, and try using it the next time you get mad. </a:t>
                      </a:r>
                    </a:p>
                    <a:p>
                      <a:pPr algn="l" fontAlgn="ctr"/>
                      <a:r>
                        <a:rPr lang="en-US" sz="800" u="none" strike="noStrike" dirty="0" smtClean="0">
                          <a:effectLst/>
                        </a:rPr>
                        <a:t>• Were you able to control</a:t>
                      </a:r>
                      <a:r>
                        <a:rPr lang="en-US" sz="800" u="none" strike="noStrike" baseline="0" dirty="0" smtClean="0">
                          <a:effectLst/>
                        </a:rPr>
                        <a:t> it better? How did you feel afterwards?</a:t>
                      </a:r>
                      <a:endParaRPr lang="en-US" sz="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4035" marR="4035" marT="403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 dirty="0">
                          <a:effectLst/>
                        </a:rPr>
                        <a:t>• Look into </a:t>
                      </a:r>
                      <a:r>
                        <a:rPr lang="en-US" sz="800" u="none" strike="noStrike" dirty="0" smtClean="0">
                          <a:effectLst/>
                        </a:rPr>
                        <a:t>a leisure </a:t>
                      </a:r>
                      <a:r>
                        <a:rPr lang="en-US" sz="800" u="none" strike="noStrike" dirty="0">
                          <a:effectLst/>
                        </a:rPr>
                        <a:t>activity that can help with stress release (Tae Kwon Do, Relaxation Techniques, Meditation, video games, sports</a:t>
                      </a:r>
                      <a:r>
                        <a:rPr lang="en-US" sz="800" u="none" strike="noStrike" dirty="0" smtClean="0">
                          <a:effectLst/>
                        </a:rPr>
                        <a:t>…)</a:t>
                      </a:r>
                    </a:p>
                    <a:p>
                      <a:pPr algn="l" fontAlgn="ctr"/>
                      <a:r>
                        <a:rPr lang="en-US" sz="800" u="none" strike="noStrike" dirty="0" smtClean="0">
                          <a:effectLst/>
                        </a:rPr>
                        <a:t>• Continue</a:t>
                      </a:r>
                      <a:r>
                        <a:rPr lang="en-US" sz="8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800" u="none" strike="noStrike" dirty="0" smtClean="0">
                          <a:effectLst/>
                        </a:rPr>
                        <a:t>working on controlling</a:t>
                      </a:r>
                      <a:r>
                        <a:rPr lang="en-US" sz="800" u="none" strike="noStrike" baseline="0" dirty="0" smtClean="0">
                          <a:effectLst/>
                        </a:rPr>
                        <a:t> your anger, because only you can do so.</a:t>
                      </a:r>
                      <a:endParaRPr lang="en-US" sz="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4035" marR="4035" marT="4035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u="none" strike="noStrike" dirty="0" smtClean="0">
                          <a:effectLst/>
                        </a:rPr>
                        <a:t>• Continue improving skills from Freshman year.</a:t>
                      </a:r>
                    </a:p>
                    <a:p>
                      <a:pPr algn="l" fontAlgn="ctr"/>
                      <a:r>
                        <a:rPr lang="en-US" sz="800" u="none" strike="noStrike" dirty="0" smtClean="0">
                          <a:effectLst/>
                        </a:rPr>
                        <a:t>• </a:t>
                      </a:r>
                      <a:r>
                        <a:rPr lang="en-US" sz="800" u="none" strike="noStrike" dirty="0">
                          <a:effectLst/>
                        </a:rPr>
                        <a:t>Continue with leisure activity.                                 • Review “How to Develop Your Decision Making Skills </a:t>
                      </a:r>
                      <a:r>
                        <a:rPr lang="en-US" sz="800" u="none" strike="noStrike" dirty="0" smtClean="0">
                          <a:effectLst/>
                        </a:rPr>
                        <a:t>at: www.hooah4health.com/spirit/decisions.htm#</a:t>
                      </a:r>
                      <a:endParaRPr lang="en-US" sz="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4035" marR="4035" marT="4035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u="none" strike="noStrike" dirty="0" smtClean="0">
                          <a:effectLst/>
                        </a:rPr>
                        <a:t>• Continue improving skills from Sophomore year.</a:t>
                      </a:r>
                    </a:p>
                    <a:p>
                      <a:pPr algn="l" fontAlgn="ctr"/>
                      <a:r>
                        <a:rPr lang="en-US" sz="800" u="none" strike="noStrike" dirty="0" smtClean="0">
                          <a:effectLst/>
                        </a:rPr>
                        <a:t>• </a:t>
                      </a:r>
                      <a:r>
                        <a:rPr lang="en-US" sz="800" u="none" strike="noStrike" dirty="0">
                          <a:effectLst/>
                        </a:rPr>
                        <a:t>Learn to take on more responsibility.                            • Continue with leisure activity.                                • Continue focus on improving decision-making skills, as this will decrease stress.</a:t>
                      </a:r>
                      <a:endParaRPr lang="en-US" sz="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4035" marR="4035" marT="4035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u="none" strike="noStrike" dirty="0" smtClean="0">
                          <a:effectLst/>
                        </a:rPr>
                        <a:t>• Continue improving skills from Junior year.</a:t>
                      </a:r>
                    </a:p>
                    <a:p>
                      <a:pPr algn="l" fontAlgn="ctr"/>
                      <a:r>
                        <a:rPr lang="en-US" sz="800" u="none" strike="noStrike" dirty="0" smtClean="0">
                          <a:effectLst/>
                        </a:rPr>
                        <a:t>• Continue with leisure activities.                                     • Look into resources for stress management at colleges of interest.</a:t>
                      </a:r>
                    </a:p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u="none" strike="noStrike" dirty="0" smtClean="0">
                          <a:effectLst/>
                        </a:rPr>
                        <a:t>• Review</a:t>
                      </a:r>
                      <a:r>
                        <a:rPr lang="en-US" sz="800" u="none" strike="noStrike" baseline="0" dirty="0" smtClean="0">
                          <a:effectLst/>
                        </a:rPr>
                        <a:t> Module 4 under H.S. Mentoring at: www.</a:t>
                      </a:r>
                      <a:r>
                        <a:rPr lang="en-US" sz="800" u="none" strike="noStrike" dirty="0" smtClean="0">
                          <a:effectLst/>
                        </a:rPr>
                        <a:t>disability.illinois.edu/beckwith-residential-support-services-nugent-hall/getting-started-nugent-hall/prospective-student for any final tips</a:t>
                      </a:r>
                      <a:r>
                        <a:rPr lang="en-US" sz="800" u="none" strike="noStrike" dirty="0" smtClean="0">
                          <a:effectLst/>
                        </a:rPr>
                        <a:t>.</a:t>
                      </a:r>
                      <a:endParaRPr lang="en-US" sz="800" b="0" i="0" u="none" strike="noStrike" dirty="0" smtClean="0">
                        <a:effectLst/>
                        <a:latin typeface="Times New Roman"/>
                      </a:endParaRPr>
                    </a:p>
                  </a:txBody>
                  <a:tcPr marL="4035" marR="4035" marT="403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8309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mpass">
  <a:themeElements>
    <a:clrScheme name="Compass 1">
      <a:dk1>
        <a:srgbClr val="00007A"/>
      </a:dk1>
      <a:lt1>
        <a:srgbClr val="FFFFFF"/>
      </a:lt1>
      <a:dk2>
        <a:srgbClr val="000066"/>
      </a:dk2>
      <a:lt2>
        <a:srgbClr val="CCECFF"/>
      </a:lt2>
      <a:accent1>
        <a:srgbClr val="6F64C2"/>
      </a:accent1>
      <a:accent2>
        <a:srgbClr val="0089BA"/>
      </a:accent2>
      <a:accent3>
        <a:srgbClr val="AAAAB8"/>
      </a:accent3>
      <a:accent4>
        <a:srgbClr val="DADADA"/>
      </a:accent4>
      <a:accent5>
        <a:srgbClr val="BBB8DD"/>
      </a:accent5>
      <a:accent6>
        <a:srgbClr val="007CA8"/>
      </a:accent6>
      <a:hlink>
        <a:srgbClr val="66CCFF"/>
      </a:hlink>
      <a:folHlink>
        <a:srgbClr val="00CC99"/>
      </a:folHlink>
    </a:clrScheme>
    <a:fontScheme name="Compas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Compass 1">
        <a:dk1>
          <a:srgbClr val="00007A"/>
        </a:dk1>
        <a:lt1>
          <a:srgbClr val="FFFFFF"/>
        </a:lt1>
        <a:dk2>
          <a:srgbClr val="000066"/>
        </a:dk2>
        <a:lt2>
          <a:srgbClr val="CCECFF"/>
        </a:lt2>
        <a:accent1>
          <a:srgbClr val="6F64C2"/>
        </a:accent1>
        <a:accent2>
          <a:srgbClr val="0089BA"/>
        </a:accent2>
        <a:accent3>
          <a:srgbClr val="AAAAB8"/>
        </a:accent3>
        <a:accent4>
          <a:srgbClr val="DADADA"/>
        </a:accent4>
        <a:accent5>
          <a:srgbClr val="BBB8DD"/>
        </a:accent5>
        <a:accent6>
          <a:srgbClr val="007CA8"/>
        </a:accent6>
        <a:hlink>
          <a:srgbClr val="66CCFF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2">
        <a:dk1>
          <a:srgbClr val="5B5D6B"/>
        </a:dk1>
        <a:lt1>
          <a:srgbClr val="FFFFFF"/>
        </a:lt1>
        <a:dk2>
          <a:srgbClr val="5A5C6C"/>
        </a:dk2>
        <a:lt2>
          <a:srgbClr val="FFFFCC"/>
        </a:lt2>
        <a:accent1>
          <a:srgbClr val="9966FF"/>
        </a:accent1>
        <a:accent2>
          <a:srgbClr val="9383B3"/>
        </a:accent2>
        <a:accent3>
          <a:srgbClr val="B5B5BA"/>
        </a:accent3>
        <a:accent4>
          <a:srgbClr val="DADADA"/>
        </a:accent4>
        <a:accent5>
          <a:srgbClr val="CAB8FF"/>
        </a:accent5>
        <a:accent6>
          <a:srgbClr val="8576A2"/>
        </a:accent6>
        <a:hlink>
          <a:srgbClr val="A3C145"/>
        </a:hlink>
        <a:folHlink>
          <a:srgbClr val="6FA9B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3">
        <a:dk1>
          <a:srgbClr val="860000"/>
        </a:dk1>
        <a:lt1>
          <a:srgbClr val="FFFFFF"/>
        </a:lt1>
        <a:dk2>
          <a:srgbClr val="800000"/>
        </a:dk2>
        <a:lt2>
          <a:srgbClr val="FFFFCC"/>
        </a:lt2>
        <a:accent1>
          <a:srgbClr val="FF6600"/>
        </a:accent1>
        <a:accent2>
          <a:srgbClr val="FF9933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E78A2D"/>
        </a:accent6>
        <a:hlink>
          <a:srgbClr val="FF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4">
        <a:dk1>
          <a:srgbClr val="676A5C"/>
        </a:dk1>
        <a:lt1>
          <a:srgbClr val="FFFFFF"/>
        </a:lt1>
        <a:dk2>
          <a:srgbClr val="686B5D"/>
        </a:dk2>
        <a:lt2>
          <a:srgbClr val="FFFFCC"/>
        </a:lt2>
        <a:accent1>
          <a:srgbClr val="CC6600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E2B8AA"/>
        </a:accent5>
        <a:accent6>
          <a:srgbClr val="738F98"/>
        </a:accent6>
        <a:hlink>
          <a:srgbClr val="DDBF4F"/>
        </a:hlink>
        <a:folHlink>
          <a:srgbClr val="B7B6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5">
        <a:dk1>
          <a:srgbClr val="AC835E"/>
        </a:dk1>
        <a:lt1>
          <a:srgbClr val="FFFFFF"/>
        </a:lt1>
        <a:dk2>
          <a:srgbClr val="AE8764"/>
        </a:dk2>
        <a:lt2>
          <a:srgbClr val="FFFFCC"/>
        </a:lt2>
        <a:accent1>
          <a:srgbClr val="CC6600"/>
        </a:accent1>
        <a:accent2>
          <a:srgbClr val="FF5050"/>
        </a:accent2>
        <a:accent3>
          <a:srgbClr val="D3C3B8"/>
        </a:accent3>
        <a:accent4>
          <a:srgbClr val="DADADA"/>
        </a:accent4>
        <a:accent5>
          <a:srgbClr val="E2B8AA"/>
        </a:accent5>
        <a:accent6>
          <a:srgbClr val="E74848"/>
        </a:accent6>
        <a:hlink>
          <a:srgbClr val="FFCC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6">
        <a:dk1>
          <a:srgbClr val="526133"/>
        </a:dk1>
        <a:lt1>
          <a:srgbClr val="FFFFFF"/>
        </a:lt1>
        <a:dk2>
          <a:srgbClr val="4E5D31"/>
        </a:dk2>
        <a:lt2>
          <a:srgbClr val="FFFFCC"/>
        </a:lt2>
        <a:accent1>
          <a:srgbClr val="99CC00"/>
        </a:accent1>
        <a:accent2>
          <a:srgbClr val="7A9505"/>
        </a:accent2>
        <a:accent3>
          <a:srgbClr val="B2B6AD"/>
        </a:accent3>
        <a:accent4>
          <a:srgbClr val="DADADA"/>
        </a:accent4>
        <a:accent5>
          <a:srgbClr val="CAE2AA"/>
        </a:accent5>
        <a:accent6>
          <a:srgbClr val="6E8704"/>
        </a:accent6>
        <a:hlink>
          <a:srgbClr val="FFCC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7">
        <a:dk1>
          <a:srgbClr val="000000"/>
        </a:dk1>
        <a:lt1>
          <a:srgbClr val="DDDCC5"/>
        </a:lt1>
        <a:dk2>
          <a:srgbClr val="95934B"/>
        </a:dk2>
        <a:lt2>
          <a:srgbClr val="DBDAC3"/>
        </a:lt2>
        <a:accent1>
          <a:srgbClr val="EAEBE1"/>
        </a:accent1>
        <a:accent2>
          <a:srgbClr val="9DB0B7"/>
        </a:accent2>
        <a:accent3>
          <a:srgbClr val="EBEBDF"/>
        </a:accent3>
        <a:accent4>
          <a:srgbClr val="000000"/>
        </a:accent4>
        <a:accent5>
          <a:srgbClr val="F3F3EE"/>
        </a:accent5>
        <a:accent6>
          <a:srgbClr val="8E9FA6"/>
        </a:accent6>
        <a:hlink>
          <a:srgbClr val="009900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ass 8">
        <a:dk1>
          <a:srgbClr val="007E7B"/>
        </a:dk1>
        <a:lt1>
          <a:srgbClr val="FFFFFF"/>
        </a:lt1>
        <a:dk2>
          <a:srgbClr val="008080"/>
        </a:dk2>
        <a:lt2>
          <a:srgbClr val="FFFF99"/>
        </a:lt2>
        <a:accent1>
          <a:srgbClr val="33CCCC"/>
        </a:accent1>
        <a:accent2>
          <a:srgbClr val="00CC66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00B95C"/>
        </a:accent6>
        <a:hlink>
          <a:srgbClr val="CCFFCC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9">
        <a:dk1>
          <a:srgbClr val="000000"/>
        </a:dk1>
        <a:lt1>
          <a:srgbClr val="FFFFFF"/>
        </a:lt1>
        <a:dk2>
          <a:srgbClr val="000000"/>
        </a:dk2>
        <a:lt2>
          <a:srgbClr val="FEFEFE"/>
        </a:lt2>
        <a:accent1>
          <a:srgbClr val="E1E1FF"/>
        </a:accent1>
        <a:accent2>
          <a:srgbClr val="D9FFF8"/>
        </a:accent2>
        <a:accent3>
          <a:srgbClr val="FFFFFF"/>
        </a:accent3>
        <a:accent4>
          <a:srgbClr val="000000"/>
        </a:accent4>
        <a:accent5>
          <a:srgbClr val="EEEEFF"/>
        </a:accent5>
        <a:accent6>
          <a:srgbClr val="C4E7E1"/>
        </a:accent6>
        <a:hlink>
          <a:srgbClr val="9966FF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3035</TotalTime>
  <Words>2752</Words>
  <Application>Microsoft Office PowerPoint</Application>
  <PresentationFormat>On-screen Show (4:3)</PresentationFormat>
  <Paragraphs>212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Compass</vt:lpstr>
      <vt:lpstr>PowerPoint Presentation</vt:lpstr>
      <vt:lpstr>PowerPoint Presentation</vt:lpstr>
      <vt:lpstr>PowerPoint Presentation</vt:lpstr>
      <vt:lpstr>PowerPoint Presentation</vt:lpstr>
    </vt:vector>
  </TitlesOfParts>
  <Company>UIUC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Transition to College for High School Students with Disabilities:</dc:title>
  <dc:creator>kwold2</dc:creator>
  <cp:lastModifiedBy>Paige Lindahl-Lewis</cp:lastModifiedBy>
  <cp:revision>127</cp:revision>
  <cp:lastPrinted>2014-11-14T16:43:37Z</cp:lastPrinted>
  <dcterms:created xsi:type="dcterms:W3CDTF">2010-01-13T17:22:48Z</dcterms:created>
  <dcterms:modified xsi:type="dcterms:W3CDTF">2014-11-14T16:45:05Z</dcterms:modified>
</cp:coreProperties>
</file>